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entation.xml" ContentType="application/vnd.openxmlformats-officedocument.presentationml.presentation.main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3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s/slide33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Slides/notesSlide1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4"/>
  </p:sldMasterIdLst>
  <p:notesMasterIdLst>
    <p:notesMasterId r:id="rId41"/>
  </p:notesMasterIdLst>
  <p:handoutMasterIdLst>
    <p:handoutMasterId r:id="rId42"/>
  </p:handoutMasterIdLst>
  <p:sldIdLst>
    <p:sldId id="260" r:id="rId5"/>
    <p:sldId id="268" r:id="rId6"/>
    <p:sldId id="271" r:id="rId7"/>
    <p:sldId id="272" r:id="rId8"/>
    <p:sldId id="273" r:id="rId9"/>
    <p:sldId id="274" r:id="rId10"/>
    <p:sldId id="283" r:id="rId11"/>
    <p:sldId id="284" r:id="rId12"/>
    <p:sldId id="286" r:id="rId13"/>
    <p:sldId id="287" r:id="rId14"/>
    <p:sldId id="288" r:id="rId15"/>
    <p:sldId id="337" r:id="rId16"/>
    <p:sldId id="338" r:id="rId17"/>
    <p:sldId id="289" r:id="rId18"/>
    <p:sldId id="290" r:id="rId19"/>
    <p:sldId id="275" r:id="rId20"/>
    <p:sldId id="339" r:id="rId21"/>
    <p:sldId id="341" r:id="rId22"/>
    <p:sldId id="342" r:id="rId23"/>
    <p:sldId id="343" r:id="rId24"/>
    <p:sldId id="344" r:id="rId25"/>
    <p:sldId id="306" r:id="rId26"/>
    <p:sldId id="305" r:id="rId27"/>
    <p:sldId id="309" r:id="rId28"/>
    <p:sldId id="307" r:id="rId29"/>
    <p:sldId id="324" r:id="rId30"/>
    <p:sldId id="310" r:id="rId31"/>
    <p:sldId id="317" r:id="rId32"/>
    <p:sldId id="325" r:id="rId33"/>
    <p:sldId id="335" r:id="rId34"/>
    <p:sldId id="322" r:id="rId35"/>
    <p:sldId id="332" r:id="rId36"/>
    <p:sldId id="323" r:id="rId37"/>
    <p:sldId id="328" r:id="rId38"/>
    <p:sldId id="329" r:id="rId39"/>
    <p:sldId id="331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0076"/>
    <a:srgbClr val="260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0" autoAdjust="0"/>
    <p:restoredTop sz="94849" autoAdjust="0"/>
  </p:normalViewPr>
  <p:slideViewPr>
    <p:cSldViewPr>
      <p:cViewPr>
        <p:scale>
          <a:sx n="100" d="100"/>
          <a:sy n="100" d="100"/>
        </p:scale>
        <p:origin x="-1944" y="-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60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latin typeface="Fontys Frutiger" charset="0"/>
              </a:defRPr>
            </a:lvl1pPr>
          </a:lstStyle>
          <a:p>
            <a:endParaRPr lang="nl-NL"/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latin typeface="Fontys Frutiger" charset="0"/>
              </a:defRPr>
            </a:lvl1pPr>
          </a:lstStyle>
          <a:p>
            <a:fld id="{E08E4B52-91AD-CB47-9CF7-94E952E29DF2}" type="datetime1">
              <a:rPr lang="nl-NL" smtClean="0"/>
              <a:pPr/>
              <a:t>11-9-2013</a:t>
            </a:fld>
            <a:endParaRPr lang="nl-NL"/>
          </a:p>
        </p:txBody>
      </p:sp>
      <p:sp>
        <p:nvSpPr>
          <p:cNvPr id="2519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latin typeface="Fontys Frutiger" charset="0"/>
              </a:defRPr>
            </a:lvl1pPr>
          </a:lstStyle>
          <a:p>
            <a:endParaRPr lang="nl-NL"/>
          </a:p>
        </p:txBody>
      </p:sp>
      <p:sp>
        <p:nvSpPr>
          <p:cNvPr id="2519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latin typeface="Fontys Frutiger" charset="0"/>
              </a:defRPr>
            </a:lvl1pPr>
          </a:lstStyle>
          <a:p>
            <a:fld id="{3E9E5D1A-8207-F74E-847F-AC80C53CE032}" type="slidenum">
              <a:rPr lang="nl-NL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16960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</a:defRPr>
            </a:lvl1pPr>
          </a:lstStyle>
          <a:p>
            <a:fld id="{B84C9008-6D53-5049-B516-F0DE16816FD9}" type="datetime1">
              <a:rPr lang="nl-NL" smtClean="0"/>
              <a:pPr/>
              <a:t>11-9-2013</a:t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</a:defRPr>
            </a:lvl1pPr>
          </a:lstStyle>
          <a:p>
            <a:fld id="{A995DA3A-915F-4D4C-A97C-252687C1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015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1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Consider</a:t>
            </a:r>
            <a:r>
              <a:rPr lang="nl-NL" dirty="0" smtClean="0"/>
              <a:t>: </a:t>
            </a:r>
            <a:r>
              <a:rPr lang="nl-NL" dirty="0" err="1" smtClean="0"/>
              <a:t>pageranking</a:t>
            </a:r>
            <a:r>
              <a:rPr lang="nl-NL" dirty="0" smtClean="0"/>
              <a:t> is </a:t>
            </a:r>
            <a:r>
              <a:rPr lang="nl-NL" dirty="0" err="1" smtClean="0"/>
              <a:t>based</a:t>
            </a:r>
            <a:r>
              <a:rPr lang="nl-NL" dirty="0" smtClean="0"/>
              <a:t> on link </a:t>
            </a:r>
            <a:r>
              <a:rPr lang="nl-NL" dirty="0" err="1" smtClean="0"/>
              <a:t>populairity</a:t>
            </a:r>
            <a:r>
              <a:rPr lang="nl-NL" dirty="0" smtClean="0"/>
              <a:t>: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necessarily</a:t>
            </a:r>
            <a:r>
              <a:rPr lang="nl-NL" baseline="0" dirty="0" smtClean="0"/>
              <a:t> on information </a:t>
            </a:r>
            <a:r>
              <a:rPr lang="nl-NL" baseline="0" dirty="0" err="1" smtClean="0"/>
              <a:t>relevance</a:t>
            </a:r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24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Only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a part of the internet has been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indexed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by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general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search engines. A big part of the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deep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web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consists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of databases (context: information resources).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Here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we meet the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Fontys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digital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library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.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Fontys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has </a:t>
            </a:r>
            <a:r>
              <a:rPr kumimoji="0" lang="nl-NL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licences</a:t>
            </a:r>
            <a:r>
              <a:rPr kumimoji="0" lang="nl-NL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+mn-cs"/>
              </a:rPr>
              <a:t> on &gt; 100 information resources.</a:t>
            </a:r>
          </a:p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pPr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3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24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0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Importance</a:t>
            </a:r>
            <a:r>
              <a:rPr lang="nl-NL" dirty="0" smtClean="0"/>
              <a:t> of search </a:t>
            </a:r>
            <a:r>
              <a:rPr lang="nl-NL" dirty="0" err="1" smtClean="0"/>
              <a:t>terms</a:t>
            </a:r>
            <a:r>
              <a:rPr lang="nl-NL" dirty="0" smtClean="0"/>
              <a:t>, different </a:t>
            </a:r>
            <a:r>
              <a:rPr lang="nl-NL" dirty="0" err="1" smtClean="0"/>
              <a:t>results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of </a:t>
            </a:r>
            <a:r>
              <a:rPr lang="nl-NL" dirty="0" err="1" smtClean="0"/>
              <a:t>synonimes</a:t>
            </a:r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27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33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86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pPr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39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3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pPr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2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latin typeface="Arial" pitchFamily="34" charset="0"/>
              </a:rPr>
              <a:t>We </a:t>
            </a:r>
            <a:r>
              <a:rPr lang="nl-NL" dirty="0" err="1" smtClean="0">
                <a:latin typeface="Arial" pitchFamily="34" charset="0"/>
              </a:rPr>
              <a:t>all</a:t>
            </a:r>
            <a:r>
              <a:rPr lang="nl-NL" dirty="0" smtClean="0">
                <a:latin typeface="Arial" pitchFamily="34" charset="0"/>
              </a:rPr>
              <a:t> </a:t>
            </a:r>
            <a:r>
              <a:rPr lang="nl-NL" dirty="0" err="1" smtClean="0">
                <a:latin typeface="Arial" pitchFamily="34" charset="0"/>
              </a:rPr>
              <a:t>use</a:t>
            </a:r>
            <a:r>
              <a:rPr lang="nl-NL" dirty="0" smtClean="0">
                <a:latin typeface="Arial" pitchFamily="34" charset="0"/>
              </a:rPr>
              <a:t> internet. How or </a:t>
            </a:r>
            <a:r>
              <a:rPr lang="nl-NL" dirty="0" err="1" smtClean="0">
                <a:latin typeface="Arial" pitchFamily="34" charset="0"/>
              </a:rPr>
              <a:t>where</a:t>
            </a:r>
            <a:r>
              <a:rPr lang="nl-NL" dirty="0" smtClean="0">
                <a:latin typeface="Arial" pitchFamily="34" charset="0"/>
              </a:rPr>
              <a:t> do </a:t>
            </a:r>
            <a:r>
              <a:rPr lang="nl-NL" dirty="0" err="1" smtClean="0">
                <a:latin typeface="Arial" pitchFamily="34" charset="0"/>
              </a:rPr>
              <a:t>you</a:t>
            </a:r>
            <a:r>
              <a:rPr lang="nl-NL" dirty="0" smtClean="0">
                <a:latin typeface="Arial" pitchFamily="34" charset="0"/>
              </a:rPr>
              <a:t> search on the internet? Google, </a:t>
            </a:r>
            <a:r>
              <a:rPr lang="nl-NL" dirty="0" err="1" smtClean="0">
                <a:latin typeface="Arial" pitchFamily="34" charset="0"/>
              </a:rPr>
              <a:t>wikipedia</a:t>
            </a:r>
            <a:r>
              <a:rPr lang="nl-NL" dirty="0" smtClean="0">
                <a:latin typeface="Arial" pitchFamily="34" charset="0"/>
              </a:rPr>
              <a:t>?</a:t>
            </a:r>
          </a:p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24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your</a:t>
            </a:r>
            <a:r>
              <a:rPr lang="nl-NL" dirty="0" smtClean="0"/>
              <a:t> opinion </a:t>
            </a:r>
            <a:r>
              <a:rPr lang="nl-NL" dirty="0" err="1" smtClean="0"/>
              <a:t>about</a:t>
            </a:r>
            <a:r>
              <a:rPr lang="nl-NL" dirty="0" smtClean="0"/>
              <a:t> Wikipedia? </a:t>
            </a:r>
            <a:r>
              <a:rPr lang="nl-NL" dirty="0" err="1" smtClean="0"/>
              <a:t>Usefull</a:t>
            </a:r>
            <a:r>
              <a:rPr lang="nl-NL" baseline="0" dirty="0" smtClean="0"/>
              <a:t> / </a:t>
            </a:r>
            <a:r>
              <a:rPr lang="nl-NL" baseline="0" dirty="0" err="1" smtClean="0"/>
              <a:t>suitable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study</a:t>
            </a:r>
            <a:r>
              <a:rPr lang="nl-NL" dirty="0" smtClean="0"/>
              <a:t>?</a:t>
            </a:r>
          </a:p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8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Link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wikipage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judge</a:t>
            </a:r>
            <a:r>
              <a:rPr lang="nl-NL" dirty="0" smtClean="0"/>
              <a:t> information on </a:t>
            </a:r>
            <a:r>
              <a:rPr lang="nl-NL" dirty="0" err="1" smtClean="0"/>
              <a:t>reliability</a:t>
            </a:r>
            <a:r>
              <a:rPr lang="nl-NL" baseline="0" dirty="0" smtClean="0"/>
              <a:t> …</a:t>
            </a:r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63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dirty="0" smtClean="0"/>
              <a:t>Wikipedia </a:t>
            </a:r>
            <a:r>
              <a:rPr lang="nl-NL" dirty="0" err="1" smtClean="0"/>
              <a:t>useful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study</a:t>
            </a:r>
            <a:r>
              <a:rPr lang="nl-NL" dirty="0" smtClean="0"/>
              <a:t>? As a </a:t>
            </a:r>
            <a:r>
              <a:rPr lang="nl-NL" dirty="0" err="1" smtClean="0"/>
              <a:t>starting</a:t>
            </a:r>
            <a:r>
              <a:rPr lang="nl-NL" dirty="0" smtClean="0"/>
              <a:t> point, </a:t>
            </a:r>
            <a:r>
              <a:rPr lang="nl-NL" dirty="0" err="1" smtClean="0"/>
              <a:t>sure</a:t>
            </a:r>
            <a:r>
              <a:rPr lang="nl-NL" dirty="0" smtClean="0"/>
              <a:t>. </a:t>
            </a:r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always</a:t>
            </a:r>
            <a:r>
              <a:rPr lang="nl-NL" dirty="0" smtClean="0"/>
              <a:t> </a:t>
            </a:r>
            <a:r>
              <a:rPr lang="nl-NL" dirty="0" err="1" smtClean="0"/>
              <a:t>verify</a:t>
            </a:r>
            <a:r>
              <a:rPr lang="nl-NL" dirty="0" smtClean="0"/>
              <a:t>! As a source?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preferable</a:t>
            </a:r>
            <a:r>
              <a:rPr lang="nl-NL" dirty="0" smtClean="0"/>
              <a:t>: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authority</a:t>
            </a:r>
            <a:r>
              <a:rPr lang="nl-NL" dirty="0" smtClean="0"/>
              <a:t>, </a:t>
            </a:r>
            <a:r>
              <a:rPr lang="nl-NL" dirty="0" err="1" smtClean="0"/>
              <a:t>tertiary</a:t>
            </a:r>
            <a:r>
              <a:rPr lang="nl-NL" dirty="0" smtClean="0"/>
              <a:t> source,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teachers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aversive</a:t>
            </a:r>
            <a:r>
              <a:rPr lang="nl-NL" smtClean="0"/>
              <a:t>.</a:t>
            </a:r>
            <a:endParaRPr lang="nl-NL" dirty="0" smtClean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73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nl-NL" dirty="0" smtClean="0">
                <a:latin typeface="Arial" pitchFamily="34" charset="0"/>
              </a:rPr>
              <a:t>Advanced </a:t>
            </a:r>
            <a:r>
              <a:rPr lang="nl-NL" dirty="0" err="1" smtClean="0">
                <a:latin typeface="Arial" pitchFamily="34" charset="0"/>
              </a:rPr>
              <a:t>searching</a:t>
            </a:r>
            <a:r>
              <a:rPr lang="nl-NL" dirty="0" smtClean="0">
                <a:latin typeface="Arial" pitchFamily="34" charset="0"/>
              </a:rPr>
              <a:t>: </a:t>
            </a:r>
            <a:r>
              <a:rPr lang="nl-NL" dirty="0" err="1" smtClean="0">
                <a:latin typeface="Arial" pitchFamily="34" charset="0"/>
              </a:rPr>
              <a:t>searching</a:t>
            </a:r>
            <a:r>
              <a:rPr lang="nl-NL" dirty="0" smtClean="0">
                <a:latin typeface="Arial" pitchFamily="34" charset="0"/>
              </a:rPr>
              <a:t> on </a:t>
            </a:r>
            <a:r>
              <a:rPr lang="nl-NL" dirty="0" err="1" smtClean="0">
                <a:latin typeface="Arial" pitchFamily="34" charset="0"/>
              </a:rPr>
              <a:t>sentences</a:t>
            </a:r>
            <a:r>
              <a:rPr lang="nl-NL" dirty="0" smtClean="0">
                <a:latin typeface="Arial" pitchFamily="34" charset="0"/>
              </a:rPr>
              <a:t>, </a:t>
            </a:r>
            <a:r>
              <a:rPr lang="nl-NL" dirty="0" err="1" smtClean="0">
                <a:latin typeface="Arial" pitchFamily="34" charset="0"/>
              </a:rPr>
              <a:t>excluding</a:t>
            </a:r>
            <a:r>
              <a:rPr lang="nl-NL" dirty="0" smtClean="0">
                <a:latin typeface="Arial" pitchFamily="34" charset="0"/>
              </a:rPr>
              <a:t> </a:t>
            </a:r>
            <a:r>
              <a:rPr lang="nl-NL" dirty="0" err="1" smtClean="0">
                <a:latin typeface="Arial" pitchFamily="34" charset="0"/>
              </a:rPr>
              <a:t>words</a:t>
            </a:r>
            <a:r>
              <a:rPr lang="nl-NL" dirty="0" smtClean="0">
                <a:latin typeface="Arial" pitchFamily="34" charset="0"/>
              </a:rPr>
              <a:t> (Obama, </a:t>
            </a:r>
            <a:r>
              <a:rPr lang="nl-NL" dirty="0" err="1" smtClean="0">
                <a:latin typeface="Arial" pitchFamily="34" charset="0"/>
              </a:rPr>
              <a:t>not</a:t>
            </a:r>
            <a:r>
              <a:rPr lang="nl-NL" dirty="0" smtClean="0">
                <a:latin typeface="Arial" pitchFamily="34" charset="0"/>
              </a:rPr>
              <a:t> Barack), filter on </a:t>
            </a:r>
            <a:r>
              <a:rPr lang="nl-NL" dirty="0" err="1" smtClean="0">
                <a:latin typeface="Arial" pitchFamily="34" charset="0"/>
              </a:rPr>
              <a:t>filetype</a:t>
            </a:r>
            <a:r>
              <a:rPr lang="nl-NL" dirty="0" smtClean="0">
                <a:latin typeface="Arial" pitchFamily="34" charset="0"/>
              </a:rPr>
              <a:t> (bijv. </a:t>
            </a:r>
            <a:r>
              <a:rPr lang="nl-NL" dirty="0" err="1" smtClean="0">
                <a:latin typeface="Arial" pitchFamily="34" charset="0"/>
              </a:rPr>
              <a:t>ppt</a:t>
            </a:r>
            <a:r>
              <a:rPr lang="nl-NL" dirty="0" smtClean="0">
                <a:latin typeface="Arial" pitchFamily="34" charset="0"/>
              </a:rPr>
              <a:t>, pdf).</a:t>
            </a:r>
          </a:p>
          <a:p>
            <a:pPr eaLnBrk="1" hangingPunct="1"/>
            <a:r>
              <a:rPr lang="nl-NL" dirty="0" smtClean="0">
                <a:latin typeface="Arial" pitchFamily="34" charset="0"/>
              </a:rPr>
              <a:t>Language tools: translate </a:t>
            </a:r>
            <a:r>
              <a:rPr lang="nl-NL" dirty="0" err="1" smtClean="0">
                <a:latin typeface="Arial" pitchFamily="34" charset="0"/>
              </a:rPr>
              <a:t>text</a:t>
            </a:r>
            <a:r>
              <a:rPr lang="nl-NL" dirty="0" smtClean="0">
                <a:latin typeface="Arial" pitchFamily="34" charset="0"/>
              </a:rPr>
              <a:t> </a:t>
            </a:r>
            <a:r>
              <a:rPr lang="nl-NL" dirty="0" err="1" smtClean="0">
                <a:latin typeface="Arial" pitchFamily="34" charset="0"/>
              </a:rPr>
              <a:t>and</a:t>
            </a:r>
            <a:r>
              <a:rPr lang="nl-NL" dirty="0" smtClean="0">
                <a:latin typeface="Arial" pitchFamily="34" charset="0"/>
              </a:rPr>
              <a:t> webpages, direct search in </a:t>
            </a:r>
            <a:r>
              <a:rPr lang="nl-NL" dirty="0" err="1" smtClean="0">
                <a:latin typeface="Arial" pitchFamily="34" charset="0"/>
              </a:rPr>
              <a:t>other</a:t>
            </a:r>
            <a:r>
              <a:rPr lang="nl-NL" dirty="0" smtClean="0">
                <a:latin typeface="Arial" pitchFamily="34" charset="0"/>
              </a:rPr>
              <a:t> </a:t>
            </a:r>
            <a:r>
              <a:rPr lang="nl-NL" dirty="0" err="1" smtClean="0">
                <a:latin typeface="Arial" pitchFamily="34" charset="0"/>
              </a:rPr>
              <a:t>languages</a:t>
            </a:r>
            <a:r>
              <a:rPr lang="nl-NL" dirty="0" smtClean="0">
                <a:latin typeface="Arial" pitchFamily="34" charset="0"/>
              </a:rPr>
              <a:t> (</a:t>
            </a:r>
            <a:r>
              <a:rPr lang="nl-NL" dirty="0" err="1" smtClean="0">
                <a:latin typeface="Arial" pitchFamily="34" charset="0"/>
              </a:rPr>
              <a:t>Japanese</a:t>
            </a:r>
            <a:r>
              <a:rPr lang="nl-NL" dirty="0" smtClean="0">
                <a:latin typeface="Arial" pitchFamily="34" charset="0"/>
              </a:rPr>
              <a:t>: </a:t>
            </a:r>
            <a:r>
              <a:rPr lang="nl-NL" dirty="0" err="1" smtClean="0">
                <a:latin typeface="Arial" pitchFamily="34" charset="0"/>
              </a:rPr>
              <a:t>fontys</a:t>
            </a:r>
            <a:r>
              <a:rPr lang="nl-NL" dirty="0" smtClean="0">
                <a:latin typeface="Arial" pitchFamily="34" charset="0"/>
              </a:rPr>
              <a:t>): </a:t>
            </a:r>
            <a:r>
              <a:rPr lang="nl-NL" dirty="0" err="1" smtClean="0">
                <a:latin typeface="Arial" pitchFamily="34" charset="0"/>
              </a:rPr>
              <a:t>not</a:t>
            </a:r>
            <a:r>
              <a:rPr lang="nl-NL" dirty="0" smtClean="0">
                <a:latin typeface="Arial" pitchFamily="34" charset="0"/>
              </a:rPr>
              <a:t> perfect, but </a:t>
            </a:r>
            <a:r>
              <a:rPr lang="nl-NL" dirty="0" err="1" smtClean="0">
                <a:latin typeface="Arial" pitchFamily="34" charset="0"/>
              </a:rPr>
              <a:t>very</a:t>
            </a:r>
            <a:r>
              <a:rPr lang="nl-NL" dirty="0" smtClean="0">
                <a:latin typeface="Arial" pitchFamily="34" charset="0"/>
              </a:rPr>
              <a:t> </a:t>
            </a:r>
            <a:r>
              <a:rPr lang="nl-NL" dirty="0" err="1" smtClean="0">
                <a:latin typeface="Arial" pitchFamily="34" charset="0"/>
              </a:rPr>
              <a:t>useful</a:t>
            </a:r>
            <a:r>
              <a:rPr lang="nl-NL" dirty="0" smtClean="0">
                <a:latin typeface="Arial" pitchFamily="34" charset="0"/>
              </a:rPr>
              <a:t>.</a:t>
            </a:r>
          </a:p>
          <a:p>
            <a:pPr eaLnBrk="1" hangingPunct="1"/>
            <a:r>
              <a:rPr lang="nl-NL" dirty="0" smtClean="0">
                <a:latin typeface="Arial" pitchFamily="34" charset="0"/>
              </a:rPr>
              <a:t>Google </a:t>
            </a:r>
            <a:r>
              <a:rPr lang="nl-NL" dirty="0" err="1" smtClean="0">
                <a:latin typeface="Arial" pitchFamily="34" charset="0"/>
              </a:rPr>
              <a:t>Scholar</a:t>
            </a:r>
            <a:r>
              <a:rPr lang="nl-NL" dirty="0" smtClean="0">
                <a:latin typeface="Arial" pitchFamily="34" charset="0"/>
              </a:rPr>
              <a:t> (“</a:t>
            </a:r>
            <a:r>
              <a:rPr lang="nl-NL" dirty="0" err="1" smtClean="0">
                <a:latin typeface="Arial" pitchFamily="34" charset="0"/>
              </a:rPr>
              <a:t>social</a:t>
            </a:r>
            <a:r>
              <a:rPr lang="nl-NL" dirty="0" smtClean="0">
                <a:latin typeface="Arial" pitchFamily="34" charset="0"/>
              </a:rPr>
              <a:t> media”)</a:t>
            </a:r>
          </a:p>
          <a:p>
            <a:pPr eaLnBrk="1" hangingPunct="1"/>
            <a:r>
              <a:rPr lang="nl-NL" dirty="0" smtClean="0">
                <a:latin typeface="Arial" pitchFamily="34" charset="0"/>
              </a:rPr>
              <a:t>Language</a:t>
            </a:r>
            <a:r>
              <a:rPr lang="nl-NL" baseline="0" dirty="0" smtClean="0">
                <a:latin typeface="Arial" pitchFamily="34" charset="0"/>
              </a:rPr>
              <a:t> </a:t>
            </a:r>
            <a:r>
              <a:rPr lang="nl-NL" dirty="0" smtClean="0">
                <a:latin typeface="Arial" pitchFamily="34" charset="0"/>
              </a:rPr>
              <a:t>options.</a:t>
            </a:r>
          </a:p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9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pPr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57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latin typeface="Arial" pitchFamily="34" charset="0"/>
              </a:rPr>
              <a:t>Andere zoekmachine gebruiken kan zinvol zijn: andere ranking van zoekresultaten.</a:t>
            </a:r>
          </a:p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4C9008-6D53-5049-B516-F0DE16816FD9}" type="datetime1">
              <a:rPr lang="nl-NL" smtClean="0"/>
              <a:t>11-9-2013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995DA3A-915F-4D4C-A97C-252687C1E6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5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ppt-algsheet_ENG-variant-witte-schadu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2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3429000"/>
            <a:ext cx="8153400" cy="685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Titelstijl van model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191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ppt-sheet2-ENG_algemee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208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835696" y="6381328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ontys Frutiger"/>
              </a:defRPr>
            </a:lvl1pPr>
          </a:lstStyle>
          <a:p>
            <a:pPr algn="r"/>
            <a:r>
              <a:rPr lang="nl-NL" dirty="0" smtClean="0"/>
              <a:t>Voettekst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72400" y="638132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ontys Frutiger"/>
              </a:defRPr>
            </a:lvl1pPr>
          </a:lstStyle>
          <a:p>
            <a:fld id="{513CBD93-3318-4B48-B3BC-79E8361AB13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533400" y="2060848"/>
            <a:ext cx="815340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2771800" y="332656"/>
            <a:ext cx="5921152" cy="685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2079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3400" y="1268760"/>
            <a:ext cx="8153400" cy="4896544"/>
          </a:xfrm>
        </p:spPr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835696" y="6381328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ontys Frutiger"/>
              </a:defRPr>
            </a:lvl1pPr>
          </a:lstStyle>
          <a:p>
            <a:pPr algn="r"/>
            <a:r>
              <a:rPr lang="nl-NL" dirty="0" smtClean="0"/>
              <a:t>Voettekst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72400" y="638132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ontys Frutiger"/>
              </a:defRPr>
            </a:lvl1pPr>
          </a:lstStyle>
          <a:p>
            <a:fld id="{513CBD93-3318-4B48-B3BC-79E8361AB13D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99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nl-NL" dirty="0" smtClean="0"/>
              <a:t>Voettekst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5" name="Afbeelding 4" descr="ppt-DGsheet3-ENG_studievoor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8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7925"/>
            <a:ext cx="1905953" cy="45862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7C960-71DE-4AAB-8360-870473ED5B52}" type="datetime1">
              <a:rPr lang="nl-NL">
                <a:solidFill>
                  <a:srgbClr val="000000"/>
                </a:solidFill>
              </a:rPr>
              <a:pPr>
                <a:defRPr/>
              </a:pPr>
              <a:t>11-9-2013</a:t>
            </a:fld>
            <a:endParaRPr lang="nl-NL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700F5-1360-4955-A86C-154FD017B1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1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ppt-sheet2-NL_algemee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208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835696" y="6381328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ontys Frutiger"/>
              </a:defRPr>
            </a:lvl1pPr>
          </a:lstStyle>
          <a:p>
            <a:pPr algn="r"/>
            <a:r>
              <a:rPr lang="nl-NL" dirty="0" smtClean="0">
                <a:solidFill>
                  <a:srgbClr val="000000">
                    <a:tint val="75000"/>
                  </a:srgbClr>
                </a:solidFill>
              </a:rPr>
              <a:t>Voettekst</a:t>
            </a:r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72400" y="638132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ontys Frutiger"/>
              </a:defRPr>
            </a:lvl1pPr>
          </a:lstStyle>
          <a:p>
            <a:fld id="{513CBD93-3318-4B48-B3BC-79E8361AB13D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35696" y="260648"/>
            <a:ext cx="685725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533400" y="1988840"/>
            <a:ext cx="815340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63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ppt-sheet2-NL_algemee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208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835696" y="6381328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ontys Frutiger"/>
              </a:defRPr>
            </a:lvl1pPr>
          </a:lstStyle>
          <a:p>
            <a:pPr algn="r"/>
            <a:r>
              <a:rPr lang="nl-NL" dirty="0" smtClean="0">
                <a:solidFill>
                  <a:srgbClr val="000000">
                    <a:tint val="75000"/>
                  </a:srgbClr>
                </a:solidFill>
              </a:rPr>
              <a:t>Voettekst</a:t>
            </a:r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72400" y="638132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ontys Frutiger"/>
              </a:defRPr>
            </a:lvl1pPr>
          </a:lstStyle>
          <a:p>
            <a:fld id="{513CBD93-3318-4B48-B3BC-79E8361AB13D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/>
              <a:t>‹nr.›</a:t>
            </a:fld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835696" y="260648"/>
            <a:ext cx="6857256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533400" y="1988840"/>
            <a:ext cx="815340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7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ppt-volgsheet_ENG-logoklein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208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835696" y="6381328"/>
            <a:ext cx="6336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algn="r"/>
            <a:r>
              <a:rPr lang="nl-NL" dirty="0" smtClean="0"/>
              <a:t>Voettekst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172400" y="6381328"/>
            <a:ext cx="5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513CBD93-3318-4B48-B3BC-79E8361AB13D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3297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68760"/>
            <a:ext cx="815340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de </a:t>
            </a:r>
            <a:r>
              <a:rPr lang="en-US" dirty="0" err="1"/>
              <a:t>tekststijl</a:t>
            </a:r>
            <a:r>
              <a:rPr lang="en-US" dirty="0"/>
              <a:t> van het model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bewerken</a:t>
            </a:r>
            <a:endParaRPr lang="en-US" dirty="0"/>
          </a:p>
          <a:p>
            <a:pPr lvl="1"/>
            <a:r>
              <a:rPr lang="en-US" dirty="0" err="1"/>
              <a:t>Tweede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Derde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Vijfde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51" r:id="rId3"/>
    <p:sldLayoutId id="2147483660" r:id="rId4"/>
    <p:sldLayoutId id="2147483662" r:id="rId5"/>
    <p:sldLayoutId id="2147483665" r:id="rId6"/>
    <p:sldLayoutId id="2147483666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200" b="1" i="0">
          <a:solidFill>
            <a:srgbClr val="570076"/>
          </a:solidFill>
          <a:latin typeface="Arial"/>
          <a:ea typeface="+mj-ea"/>
          <a:cs typeface="Arial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570076"/>
          </a:solidFill>
          <a:latin typeface="Fontys Frutiger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570076"/>
          </a:solidFill>
          <a:latin typeface="Fontys Frutiger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570076"/>
          </a:solidFill>
          <a:latin typeface="Fontys Frutiger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570076"/>
          </a:solidFill>
          <a:latin typeface="Fontys Frutiger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570076"/>
          </a:solidFill>
          <a:latin typeface="Fontys Frutiger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570076"/>
          </a:solidFill>
          <a:latin typeface="Fontys Frutiger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570076"/>
          </a:solidFill>
          <a:latin typeface="Fontys Frutiger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570076"/>
          </a:solidFill>
          <a:latin typeface="Fontys Frutiger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b="0" i="0">
          <a:solidFill>
            <a:srgbClr val="570076"/>
          </a:solidFill>
          <a:latin typeface="Arial"/>
          <a:ea typeface="+mn-ea"/>
          <a:cs typeface="Arial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b="0" i="0">
          <a:solidFill>
            <a:srgbClr val="570076"/>
          </a:solidFill>
          <a:latin typeface="Arial"/>
          <a:ea typeface="+mn-ea"/>
          <a:cs typeface="Arial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b="0" i="0">
          <a:solidFill>
            <a:srgbClr val="570076"/>
          </a:solidFill>
          <a:latin typeface="Arial"/>
          <a:ea typeface="+mn-ea"/>
          <a:cs typeface="Arial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b="0" i="0">
          <a:solidFill>
            <a:srgbClr val="570076"/>
          </a:solidFill>
          <a:latin typeface="Arial"/>
          <a:ea typeface="+mn-ea"/>
          <a:cs typeface="Arial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b="0" i="0">
          <a:solidFill>
            <a:srgbClr val="570076"/>
          </a:solidFill>
          <a:latin typeface="Arial"/>
          <a:ea typeface="+mn-ea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70076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70076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70076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570076"/>
          </a:solidFill>
          <a:latin typeface="+mn-lt"/>
          <a:ea typeface="+mn-ea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nl.wikipedia.org/wiki/Actuaris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holar.google.nl/schhp?hl=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http://001yourtranslationservice.com/search-engine-optimization/pics/page-rank_google.jp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ysmediatheek.nl/wiki/home/TFC_-_Video_Arts" TargetMode="External"/><Relationship Id="rId2" Type="http://schemas.openxmlformats.org/officeDocument/2006/relationships/hyperlink" Target="http://www.biep.nu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://www.fontysmediatheek.nl/wiki/home/EContent_Portal" TargetMode="External"/><Relationship Id="rId4" Type="http://schemas.openxmlformats.org/officeDocument/2006/relationships/hyperlink" Target="http://www.fontysmediatheek.nl/wiki/home/Informatie_zoeken_IC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ysmediatheek.nl/wiki/home/Copyright_English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ysmediatheek.nl/informationliteracy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mailto:f.denijs@fontys.n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ontysmediatheek.nl/wiki/home/Internet_searching:_reliability_of_inform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11188" y="2420938"/>
            <a:ext cx="8153400" cy="685800"/>
          </a:xfrm>
        </p:spPr>
        <p:txBody>
          <a:bodyPr/>
          <a:lstStyle/>
          <a:p>
            <a:r>
              <a:rPr lang="nl-NL" sz="4000" b="0" dirty="0" smtClean="0"/>
              <a:t>Workshop Information </a:t>
            </a:r>
            <a:r>
              <a:rPr lang="nl-NL" sz="4000" b="0" dirty="0" err="1" smtClean="0"/>
              <a:t>literacy</a:t>
            </a:r>
            <a:r>
              <a:rPr lang="nl-NL" sz="4000" dirty="0"/>
              <a:t/>
            </a:r>
            <a:br>
              <a:rPr lang="nl-NL" sz="4000" dirty="0"/>
            </a:br>
            <a:r>
              <a:rPr lang="nl-NL" sz="4000" i="1" dirty="0"/>
              <a:t>ICT English Course</a:t>
            </a:r>
            <a:r>
              <a:rPr lang="nl-NL" i="1" dirty="0" smtClean="0"/>
              <a:t/>
            </a:r>
            <a:br>
              <a:rPr lang="nl-NL" i="1" dirty="0" smtClean="0"/>
            </a:br>
            <a:r>
              <a:rPr lang="nl-NL" i="1" dirty="0" smtClean="0"/>
              <a:t/>
            </a:r>
            <a:br>
              <a:rPr lang="nl-NL" i="1" dirty="0" smtClean="0"/>
            </a:br>
            <a:r>
              <a:rPr lang="nl-NL" b="0" dirty="0" err="1" smtClean="0"/>
              <a:t>S</a:t>
            </a:r>
            <a:r>
              <a:rPr lang="nl-NL" b="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earching</a:t>
            </a:r>
            <a:r>
              <a:rPr lang="nl-NL" b="0" dirty="0" smtClean="0"/>
              <a:t> </a:t>
            </a:r>
            <a:r>
              <a:rPr lang="nl-NL" b="0" i="1" dirty="0" err="1" smtClean="0"/>
              <a:t>and</a:t>
            </a:r>
            <a:r>
              <a:rPr lang="nl-NL" b="0" i="1" dirty="0" smtClean="0"/>
              <a:t> </a:t>
            </a:r>
            <a:r>
              <a:rPr lang="nl-NL" b="0" i="1" dirty="0" err="1" smtClean="0"/>
              <a:t>finding</a:t>
            </a:r>
            <a:r>
              <a:rPr lang="nl-NL" b="0" i="1" dirty="0" smtClean="0"/>
              <a:t> </a:t>
            </a:r>
            <a:r>
              <a:rPr lang="nl-NL" b="0" i="1" dirty="0" err="1" smtClean="0"/>
              <a:t>appropriate</a:t>
            </a:r>
            <a:r>
              <a:rPr lang="nl-NL" b="0" i="1" dirty="0" smtClean="0"/>
              <a:t> sources</a:t>
            </a:r>
            <a:r>
              <a:rPr lang="nl-NL" i="1" dirty="0"/>
              <a:t/>
            </a:r>
            <a:br>
              <a:rPr lang="nl-NL" i="1" dirty="0"/>
            </a:br>
            <a:r>
              <a:rPr lang="nl-NL" i="1" dirty="0"/>
              <a:t/>
            </a:r>
            <a:br>
              <a:rPr lang="nl-NL" i="1" dirty="0"/>
            </a:br>
            <a:r>
              <a:rPr lang="nl-NL" sz="2800" b="0" i="1" dirty="0" smtClean="0"/>
              <a:t>Nathalie van den </a:t>
            </a:r>
            <a:r>
              <a:rPr lang="nl-NL" sz="2800" b="0" i="1" dirty="0"/>
              <a:t>Eerenbeemt, </a:t>
            </a:r>
            <a:r>
              <a:rPr lang="nl-NL" sz="2800" b="0" i="1" dirty="0" smtClean="0"/>
              <a:t>Frank de Nijs </a:t>
            </a:r>
            <a:br>
              <a:rPr lang="nl-NL" sz="2800" b="0" i="1" dirty="0" smtClean="0"/>
            </a:br>
            <a:r>
              <a:rPr lang="nl-NL" sz="2800" b="0" i="1" dirty="0" smtClean="0"/>
              <a:t>S</a:t>
            </a:r>
            <a:r>
              <a:rPr lang="nl-NL" sz="2800" b="0" dirty="0" smtClean="0"/>
              <a:t>eptember 12th, 2013</a:t>
            </a:r>
            <a:endParaRPr lang="nl-NL" sz="2800" b="0" dirty="0"/>
          </a:p>
        </p:txBody>
      </p:sp>
    </p:spTree>
    <p:extLst>
      <p:ext uri="{BB962C8B-B14F-4D97-AF65-F5344CB8AC3E}">
        <p14:creationId xmlns:p14="http://schemas.microsoft.com/office/powerpoint/2010/main" val="37369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Wikipedia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533400" y="1988840"/>
            <a:ext cx="8153400" cy="3384376"/>
          </a:xfrm>
        </p:spPr>
        <p:txBody>
          <a:bodyPr/>
          <a:lstStyle/>
          <a:p>
            <a:r>
              <a:rPr lang="nl-NL" sz="2400" dirty="0" err="1" smtClean="0"/>
              <a:t>Errors</a:t>
            </a:r>
            <a:r>
              <a:rPr lang="nl-NL" sz="2400" dirty="0" smtClean="0"/>
              <a:t> </a:t>
            </a:r>
            <a:endParaRPr lang="nl-NL" sz="2400" dirty="0"/>
          </a:p>
          <a:p>
            <a:r>
              <a:rPr lang="nl-NL" sz="2400" dirty="0" smtClean="0"/>
              <a:t>Quick </a:t>
            </a:r>
            <a:r>
              <a:rPr lang="nl-NL" sz="2400" dirty="0" err="1" smtClean="0"/>
              <a:t>corrections</a:t>
            </a:r>
            <a:endParaRPr lang="nl-NL" sz="2400" dirty="0"/>
          </a:p>
          <a:p>
            <a:r>
              <a:rPr lang="nl-NL" sz="2400" dirty="0" err="1" smtClean="0"/>
              <a:t>Reliability</a:t>
            </a:r>
            <a:r>
              <a:rPr lang="nl-NL" sz="2400" dirty="0" smtClean="0"/>
              <a:t> </a:t>
            </a:r>
            <a:r>
              <a:rPr lang="nl-NL" sz="2400" dirty="0" err="1" smtClean="0"/>
              <a:t>comparable</a:t>
            </a:r>
            <a:r>
              <a:rPr lang="nl-NL" sz="2400" dirty="0" smtClean="0"/>
              <a:t> </a:t>
            </a:r>
            <a:r>
              <a:rPr lang="nl-NL" sz="2400" dirty="0" err="1" smtClean="0"/>
              <a:t>to</a:t>
            </a:r>
            <a:r>
              <a:rPr lang="nl-NL" sz="2400" dirty="0" smtClean="0"/>
              <a:t> </a:t>
            </a:r>
            <a:r>
              <a:rPr lang="nl-NL" sz="2400" dirty="0" err="1" smtClean="0"/>
              <a:t>other</a:t>
            </a:r>
            <a:r>
              <a:rPr lang="nl-NL" sz="2400" dirty="0" smtClean="0"/>
              <a:t> </a:t>
            </a:r>
            <a:r>
              <a:rPr lang="nl-NL" sz="2400" dirty="0" err="1" smtClean="0"/>
              <a:t>encyclopedias</a:t>
            </a:r>
            <a:endParaRPr lang="nl-NL" sz="2400" dirty="0"/>
          </a:p>
          <a:p>
            <a:r>
              <a:rPr lang="nl-NL" sz="2400" dirty="0" err="1" smtClean="0"/>
              <a:t>Article</a:t>
            </a:r>
            <a:r>
              <a:rPr lang="nl-NL" sz="2400" dirty="0" smtClean="0"/>
              <a:t> </a:t>
            </a:r>
            <a:r>
              <a:rPr lang="nl-NL" sz="2400" dirty="0" err="1" smtClean="0"/>
              <a:t>quality</a:t>
            </a:r>
            <a:r>
              <a:rPr lang="nl-NL" sz="2400" dirty="0" smtClean="0"/>
              <a:t> </a:t>
            </a:r>
            <a:r>
              <a:rPr lang="nl-NL" sz="2400" dirty="0" err="1" smtClean="0"/>
              <a:t>varies</a:t>
            </a:r>
            <a:endParaRPr lang="nl-NL" sz="2400" dirty="0"/>
          </a:p>
          <a:p>
            <a:r>
              <a:rPr lang="nl-NL" sz="2400" dirty="0" err="1" smtClean="0"/>
              <a:t>Inbalanced</a:t>
            </a:r>
            <a:r>
              <a:rPr lang="nl-NL" sz="2400" dirty="0" smtClean="0"/>
              <a:t> (</a:t>
            </a:r>
            <a:r>
              <a:rPr lang="nl-NL" sz="2400" dirty="0" err="1" smtClean="0"/>
              <a:t>much</a:t>
            </a:r>
            <a:r>
              <a:rPr lang="nl-NL" sz="2400" dirty="0" smtClean="0"/>
              <a:t> </a:t>
            </a:r>
            <a:r>
              <a:rPr lang="nl-NL" sz="2400" dirty="0" err="1" smtClean="0"/>
              <a:t>space</a:t>
            </a:r>
            <a:r>
              <a:rPr lang="nl-NL" sz="2400" dirty="0" smtClean="0"/>
              <a:t> </a:t>
            </a:r>
            <a:r>
              <a:rPr lang="nl-NL" sz="2400" dirty="0" err="1" smtClean="0"/>
              <a:t>for</a:t>
            </a:r>
            <a:r>
              <a:rPr lang="nl-NL" sz="2400" dirty="0" smtClean="0"/>
              <a:t> irrelevant </a:t>
            </a:r>
            <a:r>
              <a:rPr lang="nl-NL" sz="2400" dirty="0"/>
              <a:t>items)</a:t>
            </a:r>
          </a:p>
          <a:p>
            <a:r>
              <a:rPr lang="nl-NL" sz="2400" dirty="0" smtClean="0"/>
              <a:t>Up </a:t>
            </a:r>
            <a:r>
              <a:rPr lang="nl-NL" sz="2400" dirty="0" err="1" smtClean="0"/>
              <a:t>to</a:t>
            </a:r>
            <a:r>
              <a:rPr lang="nl-NL" sz="2400" dirty="0" smtClean="0"/>
              <a:t> date</a:t>
            </a:r>
            <a:endParaRPr lang="nl-NL" sz="2400" dirty="0"/>
          </a:p>
          <a:p>
            <a:r>
              <a:rPr lang="nl-NL" sz="2400" dirty="0" smtClean="0"/>
              <a:t>English </a:t>
            </a:r>
            <a:r>
              <a:rPr lang="nl-NL" sz="2400" dirty="0"/>
              <a:t>&lt;-&gt; </a:t>
            </a:r>
            <a:r>
              <a:rPr lang="nl-NL" sz="2400" dirty="0" smtClean="0"/>
              <a:t>Dutch</a:t>
            </a:r>
            <a:endParaRPr lang="nl-NL" sz="2400" dirty="0"/>
          </a:p>
        </p:txBody>
      </p:sp>
      <p:pic>
        <p:nvPicPr>
          <p:cNvPr id="6" name="il_fi" descr="wikipedia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60648"/>
            <a:ext cx="1440160" cy="1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hthoek 6"/>
          <p:cNvSpPr/>
          <p:nvPr/>
        </p:nvSpPr>
        <p:spPr>
          <a:xfrm>
            <a:off x="899592" y="5369262"/>
            <a:ext cx="32010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spcBef>
                <a:spcPct val="50000"/>
              </a:spcBef>
            </a:pPr>
            <a:r>
              <a:rPr lang="nl-NL" sz="1600" dirty="0">
                <a:solidFill>
                  <a:srgbClr val="000000"/>
                </a:solidFill>
                <a:hlinkClick r:id="rId3"/>
              </a:rPr>
              <a:t>http://nl.wikipedia.org/wiki/Actuaris</a:t>
            </a:r>
            <a:endParaRPr lang="nl-NL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2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395785" y="337422"/>
            <a:ext cx="5921152" cy="685800"/>
          </a:xfrm>
        </p:spPr>
        <p:txBody>
          <a:bodyPr/>
          <a:lstStyle/>
          <a:p>
            <a:r>
              <a:rPr lang="nl-NL" sz="3200" dirty="0"/>
              <a:t>Wikipedia </a:t>
            </a:r>
            <a:r>
              <a:rPr lang="nl-NL" sz="3200" dirty="0" err="1" smtClean="0"/>
              <a:t>and</a:t>
            </a:r>
            <a:r>
              <a:rPr lang="nl-NL" sz="3200" dirty="0" smtClean="0"/>
              <a:t> </a:t>
            </a:r>
            <a:r>
              <a:rPr lang="nl-NL" sz="3200" dirty="0" err="1" smtClean="0"/>
              <a:t>study</a:t>
            </a:r>
            <a:endParaRPr lang="nl-NL" sz="32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pic>
        <p:nvPicPr>
          <p:cNvPr id="6" name="Picture 10" descr="doctorale-muts-geslaag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87" y="233636"/>
            <a:ext cx="1261021" cy="151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nw-wegwijz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26269"/>
            <a:ext cx="1800200" cy="1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Studieboek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899" y="2726269"/>
            <a:ext cx="1680096" cy="172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DSC_0772%20geijs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15" y="2726269"/>
            <a:ext cx="1229023" cy="184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115616" y="4801626"/>
            <a:ext cx="184691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sz="2800" b="1" dirty="0" err="1" smtClean="0"/>
              <a:t>starting</a:t>
            </a:r>
            <a:r>
              <a:rPr lang="nl-NL" sz="2800" b="1" dirty="0" smtClean="0"/>
              <a:t> point</a:t>
            </a:r>
            <a:endParaRPr lang="nl-NL" sz="2800" b="1" dirty="0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3779912" y="4801626"/>
            <a:ext cx="23256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sz="2800" b="1" dirty="0" err="1" smtClean="0"/>
              <a:t>verify</a:t>
            </a:r>
            <a:endParaRPr lang="nl-NL" sz="2800" b="1" dirty="0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43687" y="4809434"/>
            <a:ext cx="1873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nl-NL" sz="2800" b="1" dirty="0" smtClean="0"/>
              <a:t>source?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38826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1947842" cy="129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hoek 4"/>
          <p:cNvSpPr/>
          <p:nvPr/>
        </p:nvSpPr>
        <p:spPr>
          <a:xfrm>
            <a:off x="3419872" y="81069"/>
            <a:ext cx="4032448" cy="1657758"/>
          </a:xfrm>
          <a:custGeom>
            <a:avLst/>
            <a:gdLst>
              <a:gd name="connsiteX0" fmla="*/ 0 w 4425786"/>
              <a:gd name="connsiteY0" fmla="*/ 0 h 1963614"/>
              <a:gd name="connsiteX1" fmla="*/ 4425786 w 4425786"/>
              <a:gd name="connsiteY1" fmla="*/ 0 h 1963614"/>
              <a:gd name="connsiteX2" fmla="*/ 4425786 w 4425786"/>
              <a:gd name="connsiteY2" fmla="*/ 1963614 h 1963614"/>
              <a:gd name="connsiteX3" fmla="*/ 0 w 4425786"/>
              <a:gd name="connsiteY3" fmla="*/ 1963614 h 1963614"/>
              <a:gd name="connsiteX4" fmla="*/ 0 w 4425786"/>
              <a:gd name="connsiteY4" fmla="*/ 0 h 1963614"/>
              <a:gd name="connsiteX0" fmla="*/ 0 w 4528656"/>
              <a:gd name="connsiteY0" fmla="*/ 0 h 1963614"/>
              <a:gd name="connsiteX1" fmla="*/ 4425786 w 4528656"/>
              <a:gd name="connsiteY1" fmla="*/ 0 h 1963614"/>
              <a:gd name="connsiteX2" fmla="*/ 4528656 w 4528656"/>
              <a:gd name="connsiteY2" fmla="*/ 1266384 h 1963614"/>
              <a:gd name="connsiteX3" fmla="*/ 0 w 4528656"/>
              <a:gd name="connsiteY3" fmla="*/ 1963614 h 1963614"/>
              <a:gd name="connsiteX4" fmla="*/ 0 w 4528656"/>
              <a:gd name="connsiteY4" fmla="*/ 0 h 1963614"/>
              <a:gd name="connsiteX0" fmla="*/ 0 w 4528656"/>
              <a:gd name="connsiteY0" fmla="*/ 0 h 1266384"/>
              <a:gd name="connsiteX1" fmla="*/ 4425786 w 4528656"/>
              <a:gd name="connsiteY1" fmla="*/ 0 h 1266384"/>
              <a:gd name="connsiteX2" fmla="*/ 4528656 w 4528656"/>
              <a:gd name="connsiteY2" fmla="*/ 1266384 h 1266384"/>
              <a:gd name="connsiteX3" fmla="*/ 22860 w 4528656"/>
              <a:gd name="connsiteY3" fmla="*/ 1232094 h 1266384"/>
              <a:gd name="connsiteX4" fmla="*/ 0 w 4528656"/>
              <a:gd name="connsiteY4" fmla="*/ 0 h 126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656" h="1266384">
                <a:moveTo>
                  <a:pt x="0" y="0"/>
                </a:moveTo>
                <a:lnTo>
                  <a:pt x="4425786" y="0"/>
                </a:lnTo>
                <a:lnTo>
                  <a:pt x="4528656" y="1266384"/>
                </a:lnTo>
                <a:lnTo>
                  <a:pt x="22860" y="1232094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78102" tIns="39051" rIns="78102" bIns="39051">
            <a:spAutoFit/>
          </a:bodyPr>
          <a:lstStyle/>
          <a:p>
            <a:pPr algn="ctr" eaLnBrk="1" hangingPunct="1">
              <a:lnSpc>
                <a:spcPct val="95000"/>
              </a:lnSpc>
            </a:pPr>
            <a:r>
              <a:rPr lang="en-US" sz="2700" b="1" dirty="0">
                <a:solidFill>
                  <a:srgbClr val="0070C0"/>
                </a:solidFill>
                <a:latin typeface="Arial" charset="0"/>
                <a:ea typeface="MS PGothic" pitchFamily="34" charset="-128"/>
              </a:rPr>
              <a:t>Google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700" b="1" dirty="0" smtClean="0">
                <a:solidFill>
                  <a:srgbClr val="0070C0"/>
                </a:solidFill>
                <a:latin typeface="Arial" charset="0"/>
                <a:ea typeface="MS PGothic" pitchFamily="34" charset="-128"/>
              </a:rPr>
              <a:t>and research </a:t>
            </a:r>
            <a:endParaRPr lang="en-US" sz="2700" b="1" dirty="0">
              <a:solidFill>
                <a:srgbClr val="0070C0"/>
              </a:solidFill>
              <a:latin typeface="Arial" charset="0"/>
              <a:ea typeface="MS PGothic" pitchFamily="34" charset="-128"/>
            </a:endParaRPr>
          </a:p>
          <a:p>
            <a:pPr algn="ctr" eaLnBrk="1" hangingPunct="1">
              <a:lnSpc>
                <a:spcPct val="95000"/>
              </a:lnSpc>
            </a:pPr>
            <a:endParaRPr lang="en-US" sz="2700" b="1" dirty="0">
              <a:solidFill>
                <a:srgbClr val="000099"/>
              </a:solidFill>
              <a:latin typeface="Arial" charset="0"/>
              <a:ea typeface="MS PGothic" pitchFamily="34" charset="-128"/>
            </a:endParaRPr>
          </a:p>
          <a:p>
            <a:pPr algn="ctr" eaLnBrk="1" hangingPunct="1">
              <a:lnSpc>
                <a:spcPct val="95000"/>
              </a:lnSpc>
            </a:pPr>
            <a:r>
              <a:rPr lang="en-US" sz="2700" dirty="0">
                <a:solidFill>
                  <a:srgbClr val="000099"/>
                </a:solidFill>
                <a:latin typeface="Arial" charset="0"/>
                <a:ea typeface="MS PGothic" pitchFamily="34" charset="-128"/>
              </a:rPr>
              <a:t> 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965057" y="1988840"/>
            <a:ext cx="6999178" cy="3233574"/>
          </a:xfrm>
          <a:prstGeom prst="rect">
            <a:avLst/>
          </a:prstGeom>
          <a:noFill/>
        </p:spPr>
        <p:txBody>
          <a:bodyPr wrap="square" lIns="78102" tIns="39051" rIns="78102" bIns="39051" rtlCol="0">
            <a:spAutoFit/>
          </a:bodyPr>
          <a:lstStyle/>
          <a:p>
            <a:pPr marL="244070" indent="-244070">
              <a:buFont typeface="Arial" pitchFamily="34" charset="0"/>
              <a:buChar char="•"/>
            </a:pPr>
            <a:r>
              <a:rPr lang="nl-NL" sz="3400" i="1" u="sng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Advanced search</a:t>
            </a:r>
            <a:endParaRPr lang="nl-NL" sz="3400" i="1" u="sng" dirty="0">
              <a:solidFill>
                <a:srgbClr val="570076"/>
              </a:solidFill>
              <a:latin typeface="Arial" pitchFamily="34" charset="0"/>
              <a:cs typeface="Arial" pitchFamily="34" charset="0"/>
            </a:endParaRPr>
          </a:p>
          <a:p>
            <a:r>
              <a:rPr lang="nl-NL" dirty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nl-NL" dirty="0" err="1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social</a:t>
            </a:r>
            <a:r>
              <a:rPr lang="nl-NL" dirty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 media”, AND, OR, NOT, wildcards (*?), periode, taal, zinnen</a:t>
            </a:r>
          </a:p>
          <a:p>
            <a:r>
              <a:rPr lang="nl-NL" i="1" u="sng" dirty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Filteren</a:t>
            </a:r>
            <a:r>
              <a:rPr lang="nl-NL" dirty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nl-NL" dirty="0" err="1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filetype</a:t>
            </a:r>
            <a:r>
              <a:rPr lang="nl-NL" dirty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nl-NL" dirty="0" err="1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ppt</a:t>
            </a:r>
            <a:r>
              <a:rPr lang="nl-NL" dirty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, pdf), in </a:t>
            </a:r>
            <a:r>
              <a:rPr lang="nl-NL" dirty="0" err="1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title</a:t>
            </a:r>
            <a:endParaRPr lang="nl-NL" dirty="0">
              <a:solidFill>
                <a:srgbClr val="570076"/>
              </a:solidFill>
              <a:latin typeface="Arial" pitchFamily="34" charset="0"/>
              <a:cs typeface="Arial" pitchFamily="34" charset="0"/>
            </a:endParaRPr>
          </a:p>
          <a:p>
            <a:pPr marL="488139" indent="-488139">
              <a:buFont typeface="Arial" pitchFamily="34" charset="0"/>
              <a:buChar char="•"/>
            </a:pPr>
            <a:r>
              <a:rPr lang="nl-NL" sz="3400" i="1" u="sng" dirty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Google </a:t>
            </a:r>
            <a:r>
              <a:rPr lang="nl-NL" sz="3400" i="1" u="sng" dirty="0" err="1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scholar</a:t>
            </a:r>
            <a:endParaRPr lang="nl-NL" sz="3400" i="1" u="sng" dirty="0">
              <a:solidFill>
                <a:srgbClr val="570076"/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nl-NL" sz="3100" dirty="0">
                <a:solidFill>
                  <a:srgbClr val="000000"/>
                </a:solidFill>
                <a:latin typeface="Arial" pitchFamily="34" charset="0"/>
                <a:cs typeface="Arial" pitchFamily="34" charset="0"/>
                <a:hlinkClick r:id="rId4"/>
              </a:rPr>
              <a:t>http://scholar.google.nl/schhp?hl=l</a:t>
            </a:r>
            <a:endParaRPr lang="nl-NL" sz="3400" i="1" u="sng" dirty="0">
              <a:latin typeface="Arial" pitchFamily="34" charset="0"/>
              <a:cs typeface="Arial" pitchFamily="34" charset="0"/>
            </a:endParaRPr>
          </a:p>
          <a:p>
            <a:pPr marL="488139" indent="-488139">
              <a:buFont typeface="Arial" pitchFamily="34" charset="0"/>
              <a:buChar char="•"/>
            </a:pPr>
            <a:r>
              <a:rPr lang="nl-NL" sz="3400" i="1" u="sng" dirty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Google </a:t>
            </a:r>
            <a:r>
              <a:rPr lang="nl-NL" sz="3400" i="1" u="sng" dirty="0" err="1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books</a:t>
            </a:r>
            <a:r>
              <a:rPr lang="nl-NL" sz="3400" dirty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 (look &amp; feel)</a:t>
            </a:r>
          </a:p>
        </p:txBody>
      </p:sp>
    </p:spTree>
    <p:extLst>
      <p:ext uri="{BB962C8B-B14F-4D97-AF65-F5344CB8AC3E}">
        <p14:creationId xmlns:p14="http://schemas.microsoft.com/office/powerpoint/2010/main" val="328903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13</a:t>
            </a:fld>
            <a:endParaRPr lang="nl-NL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8640"/>
            <a:ext cx="1947842" cy="129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hoek 4"/>
          <p:cNvSpPr/>
          <p:nvPr/>
        </p:nvSpPr>
        <p:spPr>
          <a:xfrm>
            <a:off x="3386146" y="305341"/>
            <a:ext cx="4075790" cy="1657758"/>
          </a:xfrm>
          <a:custGeom>
            <a:avLst/>
            <a:gdLst>
              <a:gd name="connsiteX0" fmla="*/ 0 w 4425786"/>
              <a:gd name="connsiteY0" fmla="*/ 0 h 1963614"/>
              <a:gd name="connsiteX1" fmla="*/ 4425786 w 4425786"/>
              <a:gd name="connsiteY1" fmla="*/ 0 h 1963614"/>
              <a:gd name="connsiteX2" fmla="*/ 4425786 w 4425786"/>
              <a:gd name="connsiteY2" fmla="*/ 1963614 h 1963614"/>
              <a:gd name="connsiteX3" fmla="*/ 0 w 4425786"/>
              <a:gd name="connsiteY3" fmla="*/ 1963614 h 1963614"/>
              <a:gd name="connsiteX4" fmla="*/ 0 w 4425786"/>
              <a:gd name="connsiteY4" fmla="*/ 0 h 1963614"/>
              <a:gd name="connsiteX0" fmla="*/ 0 w 4528656"/>
              <a:gd name="connsiteY0" fmla="*/ 0 h 1963614"/>
              <a:gd name="connsiteX1" fmla="*/ 4425786 w 4528656"/>
              <a:gd name="connsiteY1" fmla="*/ 0 h 1963614"/>
              <a:gd name="connsiteX2" fmla="*/ 4528656 w 4528656"/>
              <a:gd name="connsiteY2" fmla="*/ 1266384 h 1963614"/>
              <a:gd name="connsiteX3" fmla="*/ 0 w 4528656"/>
              <a:gd name="connsiteY3" fmla="*/ 1963614 h 1963614"/>
              <a:gd name="connsiteX4" fmla="*/ 0 w 4528656"/>
              <a:gd name="connsiteY4" fmla="*/ 0 h 1963614"/>
              <a:gd name="connsiteX0" fmla="*/ 0 w 4528656"/>
              <a:gd name="connsiteY0" fmla="*/ 0 h 1266384"/>
              <a:gd name="connsiteX1" fmla="*/ 4425786 w 4528656"/>
              <a:gd name="connsiteY1" fmla="*/ 0 h 1266384"/>
              <a:gd name="connsiteX2" fmla="*/ 4528656 w 4528656"/>
              <a:gd name="connsiteY2" fmla="*/ 1266384 h 1266384"/>
              <a:gd name="connsiteX3" fmla="*/ 22860 w 4528656"/>
              <a:gd name="connsiteY3" fmla="*/ 1232094 h 1266384"/>
              <a:gd name="connsiteX4" fmla="*/ 0 w 4528656"/>
              <a:gd name="connsiteY4" fmla="*/ 0 h 126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8656" h="1266384">
                <a:moveTo>
                  <a:pt x="0" y="0"/>
                </a:moveTo>
                <a:lnTo>
                  <a:pt x="4425786" y="0"/>
                </a:lnTo>
                <a:lnTo>
                  <a:pt x="4528656" y="1266384"/>
                </a:lnTo>
                <a:lnTo>
                  <a:pt x="22860" y="1232094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lIns="78102" tIns="39051" rIns="78102" bIns="39051">
            <a:spAutoFit/>
          </a:bodyPr>
          <a:lstStyle/>
          <a:p>
            <a:pPr algn="ctr" eaLnBrk="1" hangingPunct="1">
              <a:lnSpc>
                <a:spcPct val="95000"/>
              </a:lnSpc>
            </a:pPr>
            <a:r>
              <a:rPr lang="en-US" sz="2700" b="1" dirty="0">
                <a:solidFill>
                  <a:srgbClr val="0070C0"/>
                </a:solidFill>
                <a:latin typeface="Arial" charset="0"/>
                <a:ea typeface="MS PGothic" pitchFamily="34" charset="-128"/>
              </a:rPr>
              <a:t>Google </a:t>
            </a:r>
          </a:p>
          <a:p>
            <a:pPr algn="ctr" eaLnBrk="1" hangingPunct="1">
              <a:lnSpc>
                <a:spcPct val="95000"/>
              </a:lnSpc>
            </a:pPr>
            <a:r>
              <a:rPr lang="en-US" sz="2700" b="1" dirty="0">
                <a:solidFill>
                  <a:srgbClr val="0070C0"/>
                </a:solidFill>
                <a:latin typeface="Arial" charset="0"/>
                <a:ea typeface="MS PGothic" pitchFamily="34" charset="-128"/>
              </a:rPr>
              <a:t>a</a:t>
            </a:r>
            <a:r>
              <a:rPr lang="en-US" sz="2700" b="1" dirty="0" smtClean="0">
                <a:solidFill>
                  <a:srgbClr val="0070C0"/>
                </a:solidFill>
                <a:latin typeface="Arial" charset="0"/>
                <a:ea typeface="MS PGothic" pitchFamily="34" charset="-128"/>
              </a:rPr>
              <a:t>nd </a:t>
            </a:r>
            <a:r>
              <a:rPr lang="en-US" sz="2700" b="1" dirty="0" smtClean="0">
                <a:solidFill>
                  <a:srgbClr val="0070C0"/>
                </a:solidFill>
                <a:latin typeface="Arial" charset="0"/>
                <a:ea typeface="MS PGothic" pitchFamily="34" charset="-128"/>
              </a:rPr>
              <a:t>research (2)</a:t>
            </a:r>
            <a:endParaRPr lang="en-US" sz="2700" b="1" dirty="0">
              <a:solidFill>
                <a:srgbClr val="0070C0"/>
              </a:solidFill>
              <a:latin typeface="Arial" charset="0"/>
              <a:ea typeface="MS PGothic" pitchFamily="34" charset="-128"/>
            </a:endParaRPr>
          </a:p>
          <a:p>
            <a:pPr algn="ctr" eaLnBrk="1" hangingPunct="1">
              <a:lnSpc>
                <a:spcPct val="95000"/>
              </a:lnSpc>
            </a:pPr>
            <a:endParaRPr lang="en-US" sz="2700" b="1" dirty="0">
              <a:solidFill>
                <a:srgbClr val="000099"/>
              </a:solidFill>
              <a:latin typeface="Arial" charset="0"/>
              <a:ea typeface="MS PGothic" pitchFamily="34" charset="-128"/>
            </a:endParaRPr>
          </a:p>
          <a:p>
            <a:pPr algn="ctr" eaLnBrk="1" hangingPunct="1">
              <a:lnSpc>
                <a:spcPct val="95000"/>
              </a:lnSpc>
            </a:pPr>
            <a:r>
              <a:rPr lang="en-US" sz="2700" dirty="0">
                <a:solidFill>
                  <a:srgbClr val="000099"/>
                </a:solidFill>
                <a:latin typeface="Arial" charset="0"/>
                <a:ea typeface="MS PGothic" pitchFamily="34" charset="-128"/>
              </a:rPr>
              <a:t> </a:t>
            </a:r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>
          <a:xfrm>
            <a:off x="467544" y="2060848"/>
            <a:ext cx="8153400" cy="3008898"/>
          </a:xfrm>
          <a:prstGeom prst="rect">
            <a:avLst/>
          </a:prstGeom>
        </p:spPr>
        <p:txBody>
          <a:bodyPr wrap="square" lIns="78102" tIns="39051" rIns="78102" bIns="39051">
            <a:spAutoFit/>
          </a:bodyPr>
          <a:lstStyle/>
          <a:p>
            <a:r>
              <a:rPr lang="nl-NL" sz="3400" dirty="0" smtClean="0">
                <a:latin typeface="Arial" pitchFamily="34" charset="0"/>
                <a:cs typeface="Arial" pitchFamily="34" charset="0"/>
              </a:rPr>
              <a:t>Google </a:t>
            </a:r>
            <a:r>
              <a:rPr lang="nl-NL" sz="3400" dirty="0">
                <a:latin typeface="Arial" pitchFamily="34" charset="0"/>
                <a:cs typeface="Arial" pitchFamily="34" charset="0"/>
              </a:rPr>
              <a:t>tips &amp; </a:t>
            </a:r>
            <a:r>
              <a:rPr lang="nl-NL" sz="3400" dirty="0" smtClean="0">
                <a:latin typeface="Arial" pitchFamily="34" charset="0"/>
                <a:cs typeface="Arial" pitchFamily="34" charset="0"/>
              </a:rPr>
              <a:t>trucs: workshop module </a:t>
            </a:r>
            <a:r>
              <a:rPr lang="nl-NL" sz="3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Acquisition</a:t>
            </a:r>
            <a:r>
              <a:rPr lang="nl-NL" sz="3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&gt; internet </a:t>
            </a:r>
            <a:r>
              <a:rPr lang="nl-NL" sz="3400" dirty="0" smtClean="0">
                <a:latin typeface="Arial" pitchFamily="34" charset="0"/>
                <a:cs typeface="Arial" pitchFamily="34" charset="0"/>
              </a:rPr>
              <a:t>(information     )</a:t>
            </a:r>
            <a:endParaRPr lang="nl-NL" sz="3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nl-NL" sz="3400" dirty="0">
                <a:latin typeface="Arial" pitchFamily="34" charset="0"/>
                <a:cs typeface="Arial" pitchFamily="34" charset="0"/>
              </a:rPr>
              <a:t>Google Power </a:t>
            </a:r>
            <a:r>
              <a:rPr lang="nl-NL" sz="3400" dirty="0" err="1" smtClean="0">
                <a:latin typeface="Arial" pitchFamily="34" charset="0"/>
                <a:cs typeface="Arial" pitchFamily="34" charset="0"/>
              </a:rPr>
              <a:t>Searching</a:t>
            </a:r>
            <a:endParaRPr lang="nl-NL" sz="3400" dirty="0">
              <a:latin typeface="Arial" pitchFamily="34" charset="0"/>
              <a:cs typeface="Arial" pitchFamily="34" charset="0"/>
            </a:endParaRPr>
          </a:p>
          <a:p>
            <a:pPr marL="0" lvl="0" indent="0">
              <a:buNone/>
            </a:pPr>
            <a:endParaRPr lang="nl-NL" sz="3400" dirty="0" smtClean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nl-NL" sz="3400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934" y="2636912"/>
            <a:ext cx="4476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20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/>
              <a:t>Search engines </a:t>
            </a:r>
            <a:r>
              <a:rPr lang="nl-NL" sz="3600" dirty="0" err="1" smtClean="0"/>
              <a:t>compared</a:t>
            </a:r>
            <a:endParaRPr lang="nl-NL" sz="3600" dirty="0"/>
          </a:p>
        </p:txBody>
      </p:sp>
      <p:pic>
        <p:nvPicPr>
          <p:cNvPr id="6" name="Picture 3" descr="thumbshotsranking-fiet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8880"/>
            <a:ext cx="70294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8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 smtClean="0"/>
              <a:t>Page ranking</a:t>
            </a:r>
            <a:endParaRPr lang="nl-NL" sz="40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pic>
        <p:nvPicPr>
          <p:cNvPr id="6" name="il_fi" descr="http://001yourtranslationservice.com/search-engine-optimization/pics/page-rank_google.jpg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16832"/>
            <a:ext cx="5046891" cy="448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77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4" descr="Kopie van invisible-web[1]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880"/>
            <a:ext cx="4573932" cy="333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7"/>
          <a:stretch/>
        </p:blipFill>
        <p:spPr bwMode="auto">
          <a:xfrm>
            <a:off x="179512" y="122512"/>
            <a:ext cx="8134350" cy="76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JL-OMHOOG 7"/>
          <p:cNvSpPr>
            <a:spLocks noChangeArrowheads="1"/>
          </p:cNvSpPr>
          <p:nvPr/>
        </p:nvSpPr>
        <p:spPr bwMode="auto">
          <a:xfrm rot="3341278">
            <a:off x="3006594" y="525712"/>
            <a:ext cx="485775" cy="977265"/>
          </a:xfrm>
          <a:prstGeom prst="upArrow">
            <a:avLst>
              <a:gd name="adj1" fmla="val 50000"/>
              <a:gd name="adj2" fmla="val 4982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1436" tIns="45716" rIns="91436" bIns="45716"/>
          <a:lstStyle/>
          <a:p>
            <a:endParaRPr lang="nl-NL" sz="1800" b="1">
              <a:latin typeface="Arial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5508104" y="2204864"/>
            <a:ext cx="309634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700" b="1" dirty="0" smtClean="0">
                <a:solidFill>
                  <a:srgbClr val="570076"/>
                </a:solidFill>
                <a:latin typeface="Arial" charset="0"/>
                <a:cs typeface="Arial" charset="0"/>
              </a:rPr>
              <a:t>What is not found by Google?</a:t>
            </a:r>
            <a:endParaRPr lang="en-US" sz="2700" b="1" dirty="0">
              <a:solidFill>
                <a:srgbClr val="570076"/>
              </a:solidFill>
              <a:latin typeface="Arial" charset="0"/>
              <a:cs typeface="Arial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570076"/>
                </a:solidFill>
                <a:latin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570076"/>
                </a:solidFill>
                <a:latin typeface="Arial" charset="0"/>
                <a:cs typeface="Arial" charset="0"/>
              </a:rPr>
              <a:t>password </a:t>
            </a:r>
            <a:endParaRPr lang="en-US" dirty="0">
              <a:solidFill>
                <a:srgbClr val="570076"/>
              </a:solidFill>
              <a:latin typeface="Arial" charset="0"/>
              <a:cs typeface="Arial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570076"/>
                </a:solidFill>
                <a:latin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570076"/>
                </a:solidFill>
                <a:latin typeface="Arial" charset="0"/>
                <a:cs typeface="Arial" charset="0"/>
              </a:rPr>
              <a:t>paid</a:t>
            </a:r>
            <a:endParaRPr lang="en-US" dirty="0">
              <a:solidFill>
                <a:srgbClr val="570076"/>
              </a:solidFill>
              <a:latin typeface="Arial" charset="0"/>
              <a:cs typeface="Arial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dirty="0" smtClean="0">
                <a:solidFill>
                  <a:srgbClr val="570076"/>
                </a:solidFill>
                <a:latin typeface="Arial" charset="0"/>
                <a:cs typeface="Arial" charset="0"/>
              </a:rPr>
              <a:t> menus (choice)</a:t>
            </a:r>
            <a:endParaRPr lang="en-US" dirty="0">
              <a:solidFill>
                <a:srgbClr val="570076"/>
              </a:solidFill>
              <a:latin typeface="Arial" charset="0"/>
              <a:cs typeface="Arial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570076"/>
                </a:solidFill>
                <a:latin typeface="Arial" charset="0"/>
                <a:cs typeface="Arial" charset="0"/>
              </a:rPr>
              <a:t> flash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02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51520" y="116632"/>
            <a:ext cx="7488832" cy="2088232"/>
          </a:xfrm>
          <a:solidFill>
            <a:schemeClr val="bg1"/>
          </a:solidFill>
        </p:spPr>
        <p:txBody>
          <a:bodyPr/>
          <a:lstStyle/>
          <a:p>
            <a:r>
              <a:rPr lang="nl-NL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nl-N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</a:t>
            </a:r>
            <a:r>
              <a:rPr lang="nl-N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 </a:t>
            </a:r>
            <a:r>
              <a:rPr lang="nl-NL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</a:t>
            </a:r>
            <a:r>
              <a:rPr lang="nl-N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nl-N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br>
              <a:rPr lang="nl-N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NL" b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</a:t>
            </a:r>
            <a:r>
              <a:rPr lang="nl-NL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nl-NL" b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nl-NL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question </a:t>
            </a:r>
            <a:r>
              <a:rPr lang="nl-NL" b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nl-NL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 </a:t>
            </a:r>
            <a:r>
              <a:rPr lang="nl-NL" b="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</a:t>
            </a:r>
            <a:r>
              <a:rPr lang="nl-NL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information question</a:t>
            </a:r>
            <a:endParaRPr lang="nl-NL" dirty="0">
              <a:solidFill>
                <a:srgbClr val="C00000"/>
              </a:solidFill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2987824" y="1851719"/>
            <a:ext cx="3168352" cy="1872208"/>
          </a:xfrm>
        </p:spPr>
        <p:txBody>
          <a:bodyPr/>
          <a:lstStyle/>
          <a:p>
            <a:pPr marL="0" indent="0" algn="ctr">
              <a:buNone/>
            </a:pPr>
            <a:endParaRPr lang="nl-NL" b="1" dirty="0" smtClean="0"/>
          </a:p>
          <a:p>
            <a:pPr marL="0" indent="0" algn="ctr">
              <a:buNone/>
            </a:pPr>
            <a:endParaRPr lang="nl-NL" b="1" dirty="0"/>
          </a:p>
          <a:p>
            <a:pPr marL="0" indent="0" algn="ctr">
              <a:buNone/>
            </a:pPr>
            <a:r>
              <a:rPr lang="nl-NL" sz="6600" b="1" dirty="0" smtClean="0">
                <a:solidFill>
                  <a:schemeClr val="tx1"/>
                </a:solidFill>
              </a:rPr>
              <a:t>How?</a:t>
            </a:r>
          </a:p>
        </p:txBody>
      </p:sp>
      <p:sp>
        <p:nvSpPr>
          <p:cNvPr id="6" name="Rechthoek 5"/>
          <p:cNvSpPr/>
          <p:nvPr/>
        </p:nvSpPr>
        <p:spPr>
          <a:xfrm>
            <a:off x="485800" y="2060847"/>
            <a:ext cx="3294112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nl-NL" sz="2800" b="1" kern="0" dirty="0" err="1" smtClean="0">
                <a:solidFill>
                  <a:srgbClr val="000000"/>
                </a:solidFill>
                <a:latin typeface="Arial"/>
                <a:ea typeface="+mn-ea"/>
              </a:rPr>
              <a:t>Orientation</a:t>
            </a:r>
            <a:r>
              <a:rPr lang="nl-NL" sz="2800" b="1" kern="0" dirty="0" smtClean="0">
                <a:solidFill>
                  <a:srgbClr val="000000"/>
                </a:solidFill>
                <a:latin typeface="Arial"/>
                <a:ea typeface="+mn-ea"/>
              </a:rPr>
              <a:t> on subject</a:t>
            </a:r>
            <a:endParaRPr lang="nl-NL" sz="2800" b="1" kern="0" dirty="0">
              <a:solidFill>
                <a:srgbClr val="000000"/>
              </a:solidFill>
              <a:latin typeface="Arial"/>
              <a:ea typeface="+mn-ea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43608" y="5532497"/>
            <a:ext cx="4419600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nl-NL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itchFamily="18" charset="0"/>
              </a:rPr>
              <a:t>Angle</a:t>
            </a:r>
            <a:r>
              <a:rPr lang="nl-NL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itchFamily="18" charset="0"/>
              </a:rPr>
              <a:t> / </a:t>
            </a:r>
            <a:r>
              <a:rPr lang="nl-NL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lfaen" pitchFamily="18" charset="0"/>
              </a:rPr>
              <a:t>perception</a:t>
            </a:r>
            <a:endParaRPr lang="nl-NL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lfae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743128" y="4877139"/>
            <a:ext cx="4395862" cy="86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nl-NL" sz="3200" b="1" dirty="0" err="1" smtClean="0">
                <a:latin typeface="Arial" pitchFamily="34" charset="0"/>
                <a:cs typeface="Arial" pitchFamily="34" charset="0"/>
              </a:rPr>
              <a:t>Main</a:t>
            </a:r>
            <a:r>
              <a:rPr lang="nl-NL" sz="3200" b="1" dirty="0" smtClean="0">
                <a:latin typeface="Arial" pitchFamily="34" charset="0"/>
                <a:cs typeface="Arial" pitchFamily="34" charset="0"/>
              </a:rPr>
              <a:t> question</a:t>
            </a:r>
            <a:endParaRPr lang="nl-NL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180738" y="3565524"/>
            <a:ext cx="4419600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nl-NL" sz="3200" dirty="0" smtClean="0">
                <a:latin typeface="Arial" pitchFamily="34" charset="0"/>
                <a:cs typeface="Arial" pitchFamily="34" charset="0"/>
              </a:rPr>
              <a:t>Sub </a:t>
            </a:r>
            <a:r>
              <a:rPr lang="nl-NL" sz="3200" dirty="0" err="1" smtClean="0">
                <a:latin typeface="Arial" pitchFamily="34" charset="0"/>
                <a:cs typeface="Arial" pitchFamily="34" charset="0"/>
              </a:rPr>
              <a:t>questions</a:t>
            </a:r>
            <a:endParaRPr lang="nl-NL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251520" y="426104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Language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1747466" y="4492419"/>
            <a:ext cx="3834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 err="1" smtClean="0">
                <a:latin typeface="Sakkal Majalla" pitchFamily="2" charset="-78"/>
                <a:cs typeface="Sakkal Majalla" pitchFamily="2" charset="-78"/>
              </a:rPr>
              <a:t>Publication</a:t>
            </a:r>
            <a:r>
              <a:rPr lang="nl-NL" sz="4400" dirty="0" smtClean="0">
                <a:latin typeface="Sakkal Majalla" pitchFamily="2" charset="-78"/>
                <a:cs typeface="Sakkal Majalla" pitchFamily="2" charset="-78"/>
              </a:rPr>
              <a:t> type</a:t>
            </a:r>
            <a:endParaRPr lang="nl-NL" sz="4400" dirty="0">
              <a:latin typeface="Sakkal Majalla" pitchFamily="2" charset="-78"/>
              <a:cs typeface="Sakkal Majalla" pitchFamily="2" charset="-78"/>
            </a:endParaRPr>
          </a:p>
        </p:txBody>
      </p:sp>
      <p:sp>
        <p:nvSpPr>
          <p:cNvPr id="14" name="Tekstvak 13"/>
          <p:cNvSpPr txBox="1"/>
          <p:nvPr/>
        </p:nvSpPr>
        <p:spPr>
          <a:xfrm>
            <a:off x="1043608" y="310386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Arial" pitchFamily="34" charset="0"/>
                <a:cs typeface="Arial" pitchFamily="34" charset="0"/>
              </a:rPr>
              <a:t>Search </a:t>
            </a:r>
            <a:r>
              <a:rPr lang="nl-NL" dirty="0" err="1" smtClean="0">
                <a:latin typeface="Arial" pitchFamily="34" charset="0"/>
                <a:cs typeface="Arial" pitchFamily="34" charset="0"/>
              </a:rPr>
              <a:t>terms</a:t>
            </a:r>
            <a:endParaRPr lang="nl-N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kstvak 15"/>
          <p:cNvSpPr txBox="1"/>
          <p:nvPr/>
        </p:nvSpPr>
        <p:spPr>
          <a:xfrm>
            <a:off x="5180738" y="2611767"/>
            <a:ext cx="1773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+mj-lt"/>
              </a:rPr>
              <a:t>Period</a:t>
            </a:r>
            <a:endParaRPr lang="nl-NL" dirty="0">
              <a:latin typeface="+mj-lt"/>
            </a:endParaRPr>
          </a:p>
        </p:txBody>
      </p:sp>
      <p:sp>
        <p:nvSpPr>
          <p:cNvPr id="18" name="Tekstvak 17"/>
          <p:cNvSpPr txBox="1"/>
          <p:nvPr/>
        </p:nvSpPr>
        <p:spPr>
          <a:xfrm>
            <a:off x="4345868" y="1605632"/>
            <a:ext cx="31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/>
              <a:t>Country / culture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9687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8" grpId="0"/>
      <p:bldP spid="9" grpId="0"/>
      <p:bldP spid="11" grpId="0"/>
      <p:bldP spid="12" grpId="0"/>
      <p:bldP spid="13" grpId="0"/>
      <p:bldP spid="14" grpId="0"/>
      <p:bldP spid="16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483768" y="188640"/>
            <a:ext cx="6480720" cy="685800"/>
          </a:xfrm>
        </p:spPr>
        <p:txBody>
          <a:bodyPr/>
          <a:lstStyle/>
          <a:p>
            <a:r>
              <a:rPr lang="nl-NL" sz="3200" dirty="0" err="1" smtClean="0"/>
              <a:t>Example</a:t>
            </a:r>
            <a:r>
              <a:rPr lang="nl-NL" sz="3200" dirty="0" smtClean="0"/>
              <a:t> research / </a:t>
            </a:r>
            <a:r>
              <a:rPr lang="nl-NL" sz="3200" dirty="0" err="1" smtClean="0"/>
              <a:t>main</a:t>
            </a:r>
            <a:r>
              <a:rPr lang="nl-NL" sz="3200" dirty="0" smtClean="0"/>
              <a:t> question</a:t>
            </a:r>
            <a:endParaRPr lang="nl-NL" sz="3200" dirty="0"/>
          </a:p>
        </p:txBody>
      </p:sp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611560" y="2852936"/>
            <a:ext cx="8153400" cy="4176464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“</a:t>
            </a:r>
            <a:r>
              <a:rPr lang="nl-NL" dirty="0" err="1" smtClean="0"/>
              <a:t>What</a:t>
            </a:r>
            <a:r>
              <a:rPr lang="nl-NL" dirty="0" smtClean="0"/>
              <a:t> is the effect of </a:t>
            </a:r>
            <a:r>
              <a:rPr lang="nl-NL" dirty="0" err="1" smtClean="0"/>
              <a:t>using</a:t>
            </a:r>
            <a:r>
              <a:rPr lang="nl-NL" dirty="0" smtClean="0"/>
              <a:t> a smart board on the </a:t>
            </a:r>
            <a:r>
              <a:rPr lang="nl-NL" dirty="0" err="1" smtClean="0"/>
              <a:t>learning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of a pupil in </a:t>
            </a:r>
            <a:r>
              <a:rPr lang="nl-NL" dirty="0" err="1" smtClean="0"/>
              <a:t>primary</a:t>
            </a:r>
            <a:r>
              <a:rPr lang="nl-NL" dirty="0" smtClean="0"/>
              <a:t> </a:t>
            </a:r>
            <a:r>
              <a:rPr lang="nl-NL" dirty="0" err="1" smtClean="0"/>
              <a:t>education</a:t>
            </a:r>
            <a:r>
              <a:rPr lang="nl-NL" dirty="0" smtClean="0"/>
              <a:t>?”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300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 smtClean="0"/>
              <a:t>Example</a:t>
            </a:r>
            <a:r>
              <a:rPr lang="nl-NL" sz="3200" dirty="0" smtClean="0"/>
              <a:t> sub </a:t>
            </a:r>
            <a:r>
              <a:rPr lang="nl-NL" sz="3200" dirty="0" err="1" smtClean="0"/>
              <a:t>questions</a:t>
            </a:r>
            <a:endParaRPr lang="nl-NL" sz="32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539552" y="2060848"/>
            <a:ext cx="8153400" cy="4176464"/>
          </a:xfrm>
        </p:spPr>
        <p:txBody>
          <a:bodyPr/>
          <a:lstStyle/>
          <a:p>
            <a:r>
              <a:rPr lang="nl-NL" sz="2400" dirty="0" err="1" smtClean="0"/>
              <a:t>What</a:t>
            </a:r>
            <a:r>
              <a:rPr lang="nl-NL" sz="2400" dirty="0" smtClean="0"/>
              <a:t> is a smart board</a:t>
            </a:r>
            <a:r>
              <a:rPr lang="nl-NL" sz="2400" dirty="0"/>
              <a:t>?</a:t>
            </a:r>
          </a:p>
          <a:p>
            <a:r>
              <a:rPr lang="nl-NL" sz="2400" dirty="0" err="1" smtClean="0"/>
              <a:t>What</a:t>
            </a:r>
            <a:r>
              <a:rPr lang="nl-NL" sz="2400" dirty="0" smtClean="0"/>
              <a:t> kinds of smart boards </a:t>
            </a:r>
            <a:r>
              <a:rPr lang="nl-NL" sz="2400" dirty="0"/>
              <a:t>/ </a:t>
            </a:r>
            <a:r>
              <a:rPr lang="nl-NL" sz="2400" dirty="0" smtClean="0"/>
              <a:t>digital school boards are </a:t>
            </a:r>
            <a:r>
              <a:rPr lang="nl-NL" sz="2400" dirty="0" err="1" smtClean="0"/>
              <a:t>available</a:t>
            </a:r>
            <a:r>
              <a:rPr lang="nl-NL" sz="2400" dirty="0" smtClean="0"/>
              <a:t>?</a:t>
            </a:r>
            <a:endParaRPr lang="nl-NL" sz="2400" dirty="0"/>
          </a:p>
          <a:p>
            <a:r>
              <a:rPr lang="nl-NL" sz="2400" dirty="0" err="1" smtClean="0"/>
              <a:t>Which</a:t>
            </a:r>
            <a:r>
              <a:rPr lang="nl-NL" sz="2400" dirty="0" smtClean="0"/>
              <a:t> </a:t>
            </a:r>
            <a:r>
              <a:rPr lang="nl-NL" sz="2400" dirty="0" err="1" smtClean="0"/>
              <a:t>distinct</a:t>
            </a:r>
            <a:r>
              <a:rPr lang="nl-NL" sz="2400" dirty="0" smtClean="0"/>
              <a:t> </a:t>
            </a:r>
            <a:r>
              <a:rPr lang="nl-NL" sz="2400" dirty="0" err="1" smtClean="0"/>
              <a:t>differences</a:t>
            </a:r>
            <a:r>
              <a:rPr lang="nl-NL" sz="2400" dirty="0" smtClean="0"/>
              <a:t> are </a:t>
            </a:r>
            <a:r>
              <a:rPr lang="nl-NL" sz="2400" dirty="0" err="1" smtClean="0"/>
              <a:t>there</a:t>
            </a:r>
            <a:r>
              <a:rPr lang="nl-NL" sz="2400" dirty="0" smtClean="0"/>
              <a:t> </a:t>
            </a:r>
            <a:r>
              <a:rPr lang="nl-NL" sz="2400" dirty="0" err="1" smtClean="0"/>
              <a:t>between</a:t>
            </a:r>
            <a:r>
              <a:rPr lang="nl-NL" sz="2400" dirty="0" smtClean="0"/>
              <a:t> the most common kinds of smart boards?</a:t>
            </a:r>
            <a:endParaRPr lang="nl-NL" sz="2400" dirty="0"/>
          </a:p>
          <a:p>
            <a:r>
              <a:rPr lang="nl-NL" sz="2400" dirty="0" err="1" smtClean="0"/>
              <a:t>Which</a:t>
            </a:r>
            <a:r>
              <a:rPr lang="nl-NL" sz="2400" dirty="0" smtClean="0"/>
              <a:t> </a:t>
            </a:r>
            <a:r>
              <a:rPr lang="nl-NL" sz="2400" dirty="0" err="1" smtClean="0"/>
              <a:t>functions</a:t>
            </a:r>
            <a:r>
              <a:rPr lang="nl-NL" sz="2400" dirty="0" smtClean="0"/>
              <a:t> of smart board are </a:t>
            </a:r>
            <a:r>
              <a:rPr lang="nl-NL" sz="2400" dirty="0" err="1" smtClean="0"/>
              <a:t>beneficial</a:t>
            </a:r>
            <a:r>
              <a:rPr lang="nl-NL" sz="2400" dirty="0" smtClean="0"/>
              <a:t> </a:t>
            </a:r>
            <a:r>
              <a:rPr lang="nl-NL" sz="2400" dirty="0" err="1" smtClean="0"/>
              <a:t>for</a:t>
            </a:r>
            <a:r>
              <a:rPr lang="nl-NL" sz="2400" dirty="0" smtClean="0"/>
              <a:t> </a:t>
            </a:r>
            <a:r>
              <a:rPr lang="nl-NL" sz="2400" dirty="0" err="1" smtClean="0"/>
              <a:t>educational</a:t>
            </a:r>
            <a:r>
              <a:rPr lang="nl-NL" sz="2400" dirty="0" smtClean="0"/>
              <a:t> </a:t>
            </a:r>
            <a:r>
              <a:rPr lang="nl-NL" sz="2400" dirty="0" err="1" smtClean="0"/>
              <a:t>processes</a:t>
            </a:r>
            <a:r>
              <a:rPr lang="nl-NL" sz="2400" dirty="0" smtClean="0"/>
              <a:t>??</a:t>
            </a:r>
            <a:endParaRPr lang="nl-NL" sz="2400" dirty="0"/>
          </a:p>
          <a:p>
            <a:r>
              <a:rPr lang="nl-NL" sz="2400" dirty="0" smtClean="0"/>
              <a:t>In case of </a:t>
            </a:r>
            <a:r>
              <a:rPr lang="nl-NL" sz="2400" dirty="0" err="1" smtClean="0"/>
              <a:t>which</a:t>
            </a:r>
            <a:r>
              <a:rPr lang="nl-NL" sz="2400" dirty="0" smtClean="0"/>
              <a:t> </a:t>
            </a:r>
            <a:r>
              <a:rPr lang="nl-NL" sz="2400" dirty="0" err="1" smtClean="0"/>
              <a:t>educational</a:t>
            </a:r>
            <a:r>
              <a:rPr lang="nl-NL" sz="2400" dirty="0" smtClean="0"/>
              <a:t> </a:t>
            </a:r>
            <a:r>
              <a:rPr lang="nl-NL" sz="2400" dirty="0" err="1" smtClean="0"/>
              <a:t>processes</a:t>
            </a:r>
            <a:r>
              <a:rPr lang="nl-NL" sz="2400" dirty="0" smtClean="0"/>
              <a:t> are smart boards most </a:t>
            </a:r>
            <a:r>
              <a:rPr lang="nl-NL" sz="2400" dirty="0" err="1" smtClean="0"/>
              <a:t>applicable</a:t>
            </a:r>
            <a:r>
              <a:rPr lang="nl-NL" sz="2400" dirty="0" smtClean="0"/>
              <a:t>?</a:t>
            </a:r>
          </a:p>
          <a:p>
            <a:r>
              <a:rPr lang="nl-NL" sz="2400" dirty="0" smtClean="0"/>
              <a:t>Are </a:t>
            </a:r>
            <a:r>
              <a:rPr lang="nl-NL" sz="2400" dirty="0" err="1" smtClean="0"/>
              <a:t>there</a:t>
            </a:r>
            <a:r>
              <a:rPr lang="nl-NL" sz="2400" dirty="0" smtClean="0"/>
              <a:t> </a:t>
            </a:r>
            <a:r>
              <a:rPr lang="nl-NL" sz="2400" dirty="0" err="1" smtClean="0"/>
              <a:t>differences</a:t>
            </a:r>
            <a:r>
              <a:rPr lang="nl-NL" sz="2400" dirty="0" smtClean="0"/>
              <a:t> in </a:t>
            </a:r>
            <a:r>
              <a:rPr lang="nl-NL" sz="2400" dirty="0" err="1" smtClean="0"/>
              <a:t>learning</a:t>
            </a:r>
            <a:r>
              <a:rPr lang="nl-NL" sz="2400" dirty="0" smtClean="0"/>
              <a:t> </a:t>
            </a:r>
            <a:r>
              <a:rPr lang="nl-NL" sz="2400" dirty="0" err="1" smtClean="0"/>
              <a:t>effects</a:t>
            </a:r>
            <a:r>
              <a:rPr lang="nl-NL" sz="2400" dirty="0" smtClean="0"/>
              <a:t> </a:t>
            </a:r>
            <a:r>
              <a:rPr lang="nl-NL" sz="2400" dirty="0" err="1" smtClean="0"/>
              <a:t>for</a:t>
            </a:r>
            <a:r>
              <a:rPr lang="nl-NL" sz="2400" dirty="0" smtClean="0"/>
              <a:t> </a:t>
            </a:r>
            <a:r>
              <a:rPr lang="nl-NL" sz="2400" dirty="0" err="1" smtClean="0"/>
              <a:t>students</a:t>
            </a:r>
            <a:r>
              <a:rPr lang="nl-NL" sz="2400" dirty="0" smtClean="0"/>
              <a:t> of different </a:t>
            </a:r>
            <a:r>
              <a:rPr lang="nl-NL" sz="2400" dirty="0" err="1" smtClean="0"/>
              <a:t>age</a:t>
            </a:r>
            <a:r>
              <a:rPr lang="nl-NL" sz="2400" dirty="0" smtClean="0"/>
              <a:t> </a:t>
            </a:r>
            <a:r>
              <a:rPr lang="nl-NL" sz="2400" dirty="0" err="1" smtClean="0"/>
              <a:t>groups</a:t>
            </a:r>
            <a:r>
              <a:rPr lang="nl-NL" sz="2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9968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6582" r="12952" b="21288"/>
          <a:stretch/>
        </p:blipFill>
        <p:spPr bwMode="auto">
          <a:xfrm>
            <a:off x="1475656" y="1988840"/>
            <a:ext cx="5891063" cy="418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9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/>
              <a:t>Search </a:t>
            </a:r>
            <a:r>
              <a:rPr lang="nl-NL" sz="3600" dirty="0" err="1" smtClean="0"/>
              <a:t>terms</a:t>
            </a:r>
            <a:endParaRPr lang="nl-NL" sz="36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395536" y="1772816"/>
            <a:ext cx="7992888" cy="4690689"/>
          </a:xfrm>
        </p:spPr>
        <p:txBody>
          <a:bodyPr/>
          <a:lstStyle/>
          <a:p>
            <a:pPr marL="0" indent="0">
              <a:buNone/>
            </a:pPr>
            <a:r>
              <a:rPr lang="nl-NL" sz="2800" u="sng" dirty="0" smtClean="0"/>
              <a:t>Nederlands</a:t>
            </a:r>
          </a:p>
          <a:p>
            <a:pPr marL="0" indent="0">
              <a:buNone/>
            </a:pPr>
            <a:r>
              <a:rPr lang="nl-NL" sz="2800" dirty="0" smtClean="0"/>
              <a:t>basisschool; basisscholen; basisonderwijs; leereffect(en); leren; leerproces; leerling(en); leermiddelen; </a:t>
            </a:r>
            <a:r>
              <a:rPr lang="nl-NL" sz="2800" dirty="0" err="1" smtClean="0"/>
              <a:t>ict</a:t>
            </a:r>
            <a:r>
              <a:rPr lang="nl-NL" sz="2800" dirty="0" smtClean="0"/>
              <a:t>; </a:t>
            </a:r>
            <a:r>
              <a:rPr lang="nl-NL" sz="2800" dirty="0" err="1" smtClean="0"/>
              <a:t>digiborden</a:t>
            </a:r>
            <a:r>
              <a:rPr lang="nl-NL" sz="2800" dirty="0" smtClean="0"/>
              <a:t>; smartboards; digitale schoolborden; ….. </a:t>
            </a:r>
          </a:p>
          <a:p>
            <a:pPr marL="0" indent="0">
              <a:buNone/>
            </a:pPr>
            <a:r>
              <a:rPr lang="nl-NL" sz="2800" u="sng" dirty="0" smtClean="0"/>
              <a:t>Engels</a:t>
            </a:r>
            <a:endParaRPr lang="nl-NL" sz="2800" dirty="0" smtClean="0"/>
          </a:p>
          <a:p>
            <a:pPr marL="0" indent="0">
              <a:buNone/>
            </a:pPr>
            <a:r>
              <a:rPr lang="nl-NL" sz="2800" dirty="0" err="1" smtClean="0"/>
              <a:t>elementary</a:t>
            </a:r>
            <a:r>
              <a:rPr lang="nl-NL" sz="2800" dirty="0" smtClean="0"/>
              <a:t> schools; </a:t>
            </a:r>
            <a:r>
              <a:rPr lang="nl-NL" sz="2800" dirty="0" err="1" smtClean="0"/>
              <a:t>elementary</a:t>
            </a:r>
            <a:r>
              <a:rPr lang="nl-NL" sz="2800" dirty="0" smtClean="0"/>
              <a:t> </a:t>
            </a:r>
            <a:r>
              <a:rPr lang="nl-NL" sz="2800" dirty="0" err="1" smtClean="0"/>
              <a:t>education</a:t>
            </a:r>
            <a:r>
              <a:rPr lang="nl-NL" sz="2800" dirty="0" smtClean="0"/>
              <a:t>; </a:t>
            </a:r>
            <a:r>
              <a:rPr lang="nl-NL" sz="2800" dirty="0" err="1" smtClean="0"/>
              <a:t>primary</a:t>
            </a:r>
            <a:r>
              <a:rPr lang="nl-NL" sz="2800" dirty="0" smtClean="0"/>
              <a:t> schools; </a:t>
            </a:r>
            <a:r>
              <a:rPr lang="nl-NL" sz="2800" dirty="0" err="1" smtClean="0"/>
              <a:t>primary</a:t>
            </a:r>
            <a:r>
              <a:rPr lang="nl-NL" sz="2800" dirty="0" smtClean="0"/>
              <a:t> </a:t>
            </a:r>
            <a:r>
              <a:rPr lang="nl-NL" sz="2800" dirty="0" err="1" smtClean="0"/>
              <a:t>education</a:t>
            </a:r>
            <a:r>
              <a:rPr lang="nl-NL" sz="2800" dirty="0" smtClean="0"/>
              <a:t>; </a:t>
            </a:r>
            <a:r>
              <a:rPr lang="nl-NL" sz="2800" dirty="0" err="1" smtClean="0"/>
              <a:t>learning</a:t>
            </a:r>
            <a:r>
              <a:rPr lang="nl-NL" sz="2800" dirty="0" smtClean="0"/>
              <a:t>; </a:t>
            </a:r>
            <a:r>
              <a:rPr lang="nl-NL" sz="2800" dirty="0" err="1" smtClean="0"/>
              <a:t>ict</a:t>
            </a:r>
            <a:r>
              <a:rPr lang="nl-NL" sz="2800" dirty="0" smtClean="0"/>
              <a:t>; </a:t>
            </a:r>
            <a:r>
              <a:rPr lang="nl-NL" sz="2800" dirty="0" err="1" smtClean="0"/>
              <a:t>technology</a:t>
            </a:r>
            <a:r>
              <a:rPr lang="nl-NL" sz="2800" dirty="0" smtClean="0"/>
              <a:t> </a:t>
            </a:r>
            <a:r>
              <a:rPr lang="nl-NL" sz="2800" dirty="0" err="1" smtClean="0"/>
              <a:t>enhanced</a:t>
            </a:r>
            <a:r>
              <a:rPr lang="nl-NL" sz="2800" dirty="0" smtClean="0"/>
              <a:t> </a:t>
            </a:r>
            <a:r>
              <a:rPr lang="nl-NL" sz="2800" dirty="0" err="1" smtClean="0"/>
              <a:t>learning</a:t>
            </a:r>
            <a:r>
              <a:rPr lang="nl-NL" sz="2800" dirty="0" smtClean="0"/>
              <a:t>; digital schoolboards; smartboards; IWB(s); Interactive whiteboard(s), </a:t>
            </a:r>
            <a:r>
              <a:rPr lang="nl-NL" sz="2800" dirty="0" err="1" smtClean="0"/>
              <a:t>digiboard</a:t>
            </a:r>
            <a:r>
              <a:rPr lang="nl-NL" sz="2800" dirty="0" smtClean="0"/>
              <a:t>(s) …..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76445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3" t="12269" r="21763" b="74931"/>
          <a:stretch/>
        </p:blipFill>
        <p:spPr bwMode="auto">
          <a:xfrm>
            <a:off x="609178" y="2414715"/>
            <a:ext cx="6596396" cy="124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/>
              <a:t>Google (</a:t>
            </a:r>
            <a:r>
              <a:rPr lang="nl-NL" sz="3600" dirty="0" err="1" smtClean="0"/>
              <a:t>Scholar</a:t>
            </a:r>
            <a:r>
              <a:rPr lang="nl-NL" sz="3600" dirty="0" smtClean="0"/>
              <a:t>) </a:t>
            </a:r>
            <a:r>
              <a:rPr lang="nl-NL" sz="3600" dirty="0" err="1" smtClean="0"/>
              <a:t>results</a:t>
            </a:r>
            <a:endParaRPr lang="nl-NL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9" t="12306" r="21844" b="74714"/>
          <a:stretch/>
        </p:blipFill>
        <p:spPr bwMode="auto">
          <a:xfrm>
            <a:off x="638175" y="1124744"/>
            <a:ext cx="6597452" cy="126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12598" r="37892" b="76563"/>
          <a:stretch/>
        </p:blipFill>
        <p:spPr bwMode="auto">
          <a:xfrm>
            <a:off x="645418" y="3920634"/>
            <a:ext cx="6067374" cy="88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" t="12305" r="37727" b="76468"/>
          <a:stretch/>
        </p:blipFill>
        <p:spPr bwMode="auto">
          <a:xfrm>
            <a:off x="638175" y="5085185"/>
            <a:ext cx="6074617" cy="91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al 5"/>
          <p:cNvSpPr/>
          <p:nvPr/>
        </p:nvSpPr>
        <p:spPr bwMode="auto">
          <a:xfrm>
            <a:off x="2699792" y="1196752"/>
            <a:ext cx="975691" cy="288032"/>
          </a:xfrm>
          <a:prstGeom prst="ellipse">
            <a:avLst/>
          </a:prstGeom>
          <a:noFill/>
          <a:ln w="28575" cap="flat" cmpd="sng" algn="ctr">
            <a:solidFill>
              <a:srgbClr val="57007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Ovaal 10"/>
          <p:cNvSpPr/>
          <p:nvPr/>
        </p:nvSpPr>
        <p:spPr bwMode="auto">
          <a:xfrm>
            <a:off x="2681697" y="2414715"/>
            <a:ext cx="1386247" cy="447489"/>
          </a:xfrm>
          <a:prstGeom prst="ellipse">
            <a:avLst/>
          </a:prstGeom>
          <a:noFill/>
          <a:ln w="28575" cap="flat" cmpd="sng" algn="ctr">
            <a:solidFill>
              <a:srgbClr val="57007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5089948"/>
            <a:ext cx="1209674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30" y="3920634"/>
            <a:ext cx="86245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fgeronde rechthoek 8"/>
          <p:cNvSpPr/>
          <p:nvPr/>
        </p:nvSpPr>
        <p:spPr bwMode="auto">
          <a:xfrm>
            <a:off x="2339752" y="2132856"/>
            <a:ext cx="395089" cy="216024"/>
          </a:xfrm>
          <a:prstGeom prst="round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2" y="1090662"/>
            <a:ext cx="1114128" cy="2626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2" y="3844190"/>
            <a:ext cx="1114128" cy="224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Afgeronde rechthoek 18"/>
          <p:cNvSpPr/>
          <p:nvPr/>
        </p:nvSpPr>
        <p:spPr bwMode="auto">
          <a:xfrm>
            <a:off x="2339752" y="3444751"/>
            <a:ext cx="485228" cy="216024"/>
          </a:xfrm>
          <a:prstGeom prst="round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673" y="4522440"/>
            <a:ext cx="344958" cy="192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Afgeronde rechthoek 20"/>
          <p:cNvSpPr/>
          <p:nvPr/>
        </p:nvSpPr>
        <p:spPr bwMode="auto">
          <a:xfrm>
            <a:off x="2564482" y="5732462"/>
            <a:ext cx="344957" cy="247700"/>
          </a:xfrm>
          <a:prstGeom prst="round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5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9" grpId="0" animBg="1"/>
      <p:bldP spid="19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699792" y="260648"/>
            <a:ext cx="6857256" cy="685800"/>
          </a:xfrm>
        </p:spPr>
        <p:txBody>
          <a:bodyPr/>
          <a:lstStyle/>
          <a:p>
            <a:pPr marL="0" indent="0"/>
            <a:r>
              <a:rPr lang="nl-NL" sz="3200" dirty="0" smtClean="0"/>
              <a:t>Information Resources </a:t>
            </a:r>
            <a:r>
              <a:rPr lang="nl-NL" sz="3200" dirty="0" err="1" smtClean="0"/>
              <a:t>Fontys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467544" y="1988840"/>
            <a:ext cx="8219256" cy="3672408"/>
          </a:xfrm>
        </p:spPr>
        <p:txBody>
          <a:bodyPr/>
          <a:lstStyle/>
          <a:p>
            <a:r>
              <a:rPr lang="nl-NL" sz="2800" dirty="0" err="1" smtClean="0"/>
              <a:t>Reliable</a:t>
            </a:r>
            <a:r>
              <a:rPr lang="nl-NL" sz="2800" dirty="0" smtClean="0"/>
              <a:t> information</a:t>
            </a:r>
            <a:endParaRPr lang="nl-NL" sz="2800" dirty="0"/>
          </a:p>
          <a:p>
            <a:r>
              <a:rPr lang="nl-NL" sz="2800" dirty="0" smtClean="0"/>
              <a:t>Course </a:t>
            </a:r>
            <a:r>
              <a:rPr lang="nl-NL" sz="2800" dirty="0" err="1" smtClean="0"/>
              <a:t>specific</a:t>
            </a:r>
            <a:r>
              <a:rPr lang="nl-NL" sz="2800" dirty="0" smtClean="0"/>
              <a:t> information resources</a:t>
            </a:r>
            <a:endParaRPr lang="nl-NL" sz="2800" dirty="0"/>
          </a:p>
          <a:p>
            <a:r>
              <a:rPr lang="nl-NL" sz="2800" dirty="0" smtClean="0"/>
              <a:t>University level</a:t>
            </a:r>
            <a:endParaRPr lang="nl-NL" sz="2800" dirty="0"/>
          </a:p>
          <a:p>
            <a:r>
              <a:rPr lang="nl-NL" sz="2800" dirty="0" err="1" smtClean="0"/>
              <a:t>Paid</a:t>
            </a:r>
            <a:r>
              <a:rPr lang="nl-NL" sz="2800" dirty="0" smtClean="0"/>
              <a:t> info </a:t>
            </a:r>
            <a:r>
              <a:rPr lang="nl-NL" sz="2800" dirty="0" err="1" smtClean="0"/>
              <a:t>freely</a:t>
            </a:r>
            <a:r>
              <a:rPr lang="nl-NL" sz="2800" dirty="0" smtClean="0"/>
              <a:t> </a:t>
            </a:r>
            <a:r>
              <a:rPr lang="nl-NL" sz="2800" dirty="0" err="1" smtClean="0"/>
              <a:t>accesible</a:t>
            </a:r>
            <a:endParaRPr lang="nl-NL" sz="2800" dirty="0"/>
          </a:p>
          <a:p>
            <a:pPr marL="0" indent="0">
              <a:buNone/>
            </a:pPr>
            <a:r>
              <a:rPr lang="nl-NL" sz="2800" i="1" u="sng" dirty="0" smtClean="0"/>
              <a:t>For </a:t>
            </a:r>
            <a:r>
              <a:rPr lang="nl-NL" sz="2800" i="1" u="sng" dirty="0" err="1" smtClean="0"/>
              <a:t>example</a:t>
            </a:r>
            <a:r>
              <a:rPr lang="nl-NL" sz="2800" i="1" dirty="0" smtClean="0"/>
              <a:t>: </a:t>
            </a:r>
            <a:endParaRPr lang="nl-NL" sz="2800" i="1" dirty="0"/>
          </a:p>
          <a:p>
            <a:pPr marL="0" indent="0">
              <a:buNone/>
            </a:pPr>
            <a:r>
              <a:rPr lang="nl-NL" sz="2800" i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/>
              </a:rPr>
              <a:t>Biep.nu</a:t>
            </a:r>
            <a:r>
              <a:rPr lang="nl-NL" sz="28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NL" sz="2800" i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/>
              </a:rPr>
              <a:t>Video’s</a:t>
            </a:r>
            <a:r>
              <a:rPr lang="nl-NL" sz="28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NL" sz="2800" i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/>
              </a:rPr>
              <a:t>Kranten</a:t>
            </a:r>
            <a:r>
              <a:rPr lang="nl-NL" sz="28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</a:t>
            </a:r>
            <a:r>
              <a:rPr lang="nl-NL" sz="2800" i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5"/>
              </a:rPr>
              <a:t>Fontys</a:t>
            </a:r>
            <a:r>
              <a:rPr lang="nl-NL" sz="2800" i="1" dirty="0" smtClean="0">
                <a:solidFill>
                  <a:schemeClr val="accent2">
                    <a:lumMod val="60000"/>
                    <a:lumOff val="40000"/>
                  </a:schemeClr>
                </a:solidFill>
                <a:hlinkClick r:id="rId5"/>
              </a:rPr>
              <a:t> </a:t>
            </a:r>
            <a:r>
              <a:rPr lang="nl-NL" sz="2800" i="1" dirty="0" err="1">
                <a:solidFill>
                  <a:schemeClr val="accent2">
                    <a:lumMod val="60000"/>
                    <a:lumOff val="40000"/>
                  </a:schemeClr>
                </a:solidFill>
                <a:hlinkClick r:id="rId5"/>
              </a:rPr>
              <a:t>eJournals</a:t>
            </a:r>
            <a:r>
              <a:rPr lang="nl-NL" sz="2800" i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5"/>
              </a:rPr>
              <a:t> Portal</a:t>
            </a:r>
            <a:endParaRPr lang="nl-NL" sz="28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nl-NL" sz="2800" dirty="0" smtClean="0"/>
          </a:p>
          <a:p>
            <a:pPr marL="0" indent="0">
              <a:buNone/>
            </a:pPr>
            <a:endParaRPr lang="nl-NL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877272"/>
            <a:ext cx="564515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71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/>
              <a:t>Login at home</a:t>
            </a:r>
            <a:endParaRPr lang="nl-NL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78" y="1989138"/>
            <a:ext cx="6421044" cy="41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34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95128" y="11857"/>
            <a:ext cx="5921152" cy="1368152"/>
          </a:xfrm>
        </p:spPr>
        <p:txBody>
          <a:bodyPr/>
          <a:lstStyle/>
          <a:p>
            <a:r>
              <a:rPr lang="nl-NL" sz="3600" dirty="0" smtClean="0"/>
              <a:t>Biep.nu</a:t>
            </a:r>
            <a:br>
              <a:rPr lang="nl-NL" sz="3600" dirty="0" smtClean="0"/>
            </a:br>
            <a:r>
              <a:rPr lang="en-US" sz="2000" dirty="0" smtClean="0"/>
              <a:t>Searches </a:t>
            </a:r>
            <a:r>
              <a:rPr lang="en-US" sz="2000" dirty="0" err="1" smtClean="0"/>
              <a:t>Fontys</a:t>
            </a:r>
            <a:r>
              <a:rPr lang="en-US" sz="2000" dirty="0" smtClean="0"/>
              <a:t> resources at the same time</a:t>
            </a:r>
            <a:br>
              <a:rPr lang="en-US" sz="2000" dirty="0" smtClean="0"/>
            </a:br>
            <a:r>
              <a:rPr lang="en-US" sz="2000" dirty="0" smtClean="0"/>
              <a:t>(including the library collection)</a:t>
            </a:r>
            <a:r>
              <a:rPr lang="nl-NL" sz="2000" dirty="0" smtClean="0"/>
              <a:t/>
            </a:r>
            <a:br>
              <a:rPr lang="nl-NL" sz="2000" dirty="0" smtClean="0"/>
            </a:br>
            <a:endParaRPr lang="nl-NL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7" r="5393"/>
          <a:stretch/>
        </p:blipFill>
        <p:spPr bwMode="auto">
          <a:xfrm>
            <a:off x="1114425" y="2060848"/>
            <a:ext cx="7286625" cy="424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al 1"/>
          <p:cNvSpPr/>
          <p:nvPr/>
        </p:nvSpPr>
        <p:spPr bwMode="auto">
          <a:xfrm>
            <a:off x="3491880" y="5589240"/>
            <a:ext cx="936104" cy="360040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/>
              <a:t>25</a:t>
            </a:fld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695129" y="18331"/>
            <a:ext cx="7128791" cy="818381"/>
          </a:xfrm>
          <a:solidFill>
            <a:schemeClr val="bg1"/>
          </a:solidFill>
        </p:spPr>
        <p:txBody>
          <a:bodyPr/>
          <a:lstStyle/>
          <a:p>
            <a:r>
              <a:rPr lang="nl-NL" sz="3600" dirty="0" smtClean="0"/>
              <a:t>	</a:t>
            </a:r>
            <a:r>
              <a:rPr lang="nl-NL" sz="4000" dirty="0" smtClean="0"/>
              <a:t>Biep.nu</a:t>
            </a:r>
            <a:endParaRPr lang="nl-NL" sz="4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5617" r="58048" b="30418"/>
          <a:stretch/>
        </p:blipFill>
        <p:spPr bwMode="auto">
          <a:xfrm>
            <a:off x="957461" y="972246"/>
            <a:ext cx="7866459" cy="58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Rechte verbindingslijn 7"/>
          <p:cNvCxnSpPr/>
          <p:nvPr/>
        </p:nvCxnSpPr>
        <p:spPr bwMode="auto">
          <a:xfrm>
            <a:off x="3162498" y="1146954"/>
            <a:ext cx="345638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Afgeronde rechthoek 9"/>
          <p:cNvSpPr/>
          <p:nvPr/>
        </p:nvSpPr>
        <p:spPr bwMode="auto">
          <a:xfrm>
            <a:off x="6898443" y="972246"/>
            <a:ext cx="216024" cy="174708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PIJL-RECHTS 10"/>
          <p:cNvSpPr/>
          <p:nvPr/>
        </p:nvSpPr>
        <p:spPr bwMode="auto">
          <a:xfrm>
            <a:off x="179512" y="1412776"/>
            <a:ext cx="792088" cy="57606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6153150"/>
            <a:ext cx="1336526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3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/>
            <a:r>
              <a:rPr lang="nl-NL" smtClean="0"/>
              <a:t>Voettekst</a:t>
            </a: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"/>
          <a:stretch/>
        </p:blipFill>
        <p:spPr bwMode="auto">
          <a:xfrm>
            <a:off x="272852" y="332656"/>
            <a:ext cx="8736682" cy="5940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49" y="30907"/>
            <a:ext cx="8004175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01" y="6165304"/>
            <a:ext cx="67913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JL-RECHTS 7"/>
          <p:cNvSpPr/>
          <p:nvPr/>
        </p:nvSpPr>
        <p:spPr bwMode="auto">
          <a:xfrm rot="2598309">
            <a:off x="-150002" y="5063841"/>
            <a:ext cx="2736304" cy="70249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      Change </a:t>
            </a:r>
            <a:r>
              <a:rPr kumimoji="0" lang="nl-NL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language</a:t>
            </a:r>
            <a:endParaRPr kumimoji="0" lang="nl-NL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05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1160205"/>
            <a:ext cx="90773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668649" indent="-257172"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028690" indent="-205738"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440166" indent="-205738"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1851641" indent="-205738"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263118" indent="-205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674593" indent="-205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086069" indent="-205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497545" indent="-2057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8701592-AE86-4CF4-B764-CB3B8CCFB112}" type="slidenum">
              <a:rPr lang="en-US" sz="1300">
                <a:solidFill>
                  <a:srgbClr val="000000"/>
                </a:solidFill>
              </a:rPr>
              <a:pPr eaLnBrk="1" hangingPunct="1"/>
              <a:t>27</a:t>
            </a:fld>
            <a:endParaRPr lang="en-US" sz="1300">
              <a:solidFill>
                <a:srgbClr val="000000"/>
              </a:solidFill>
            </a:endParaRPr>
          </a:p>
        </p:txBody>
      </p:sp>
      <p:sp>
        <p:nvSpPr>
          <p:cNvPr id="41989" name="Rechthoek 1"/>
          <p:cNvSpPr>
            <a:spLocks noChangeArrowheads="1"/>
          </p:cNvSpPr>
          <p:nvPr/>
        </p:nvSpPr>
        <p:spPr bwMode="auto">
          <a:xfrm>
            <a:off x="100013" y="-7144"/>
            <a:ext cx="8036719" cy="97012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82295" tIns="41148" rIns="82295" bIns="41148">
            <a:spAutoFit/>
          </a:bodyPr>
          <a:lstStyle/>
          <a:p>
            <a:pPr eaLnBrk="1" hangingPunct="1"/>
            <a:r>
              <a:rPr lang="nl-NL" sz="2900" b="1" dirty="0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Does </a:t>
            </a:r>
            <a:r>
              <a:rPr lang="nl-NL" sz="2900" b="1" dirty="0" err="1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Fontys</a:t>
            </a:r>
            <a:r>
              <a:rPr lang="nl-NL" sz="2900" b="1" dirty="0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 have a </a:t>
            </a:r>
            <a:r>
              <a:rPr lang="nl-NL" sz="2900" b="1" dirty="0" err="1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fulltext</a:t>
            </a:r>
            <a:r>
              <a:rPr lang="nl-NL" sz="2900" b="1" dirty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nl-NL" sz="2900" b="1" dirty="0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digital </a:t>
            </a:r>
            <a:r>
              <a:rPr lang="nl-NL" sz="2900" b="1" dirty="0" err="1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subscription</a:t>
            </a:r>
            <a:r>
              <a:rPr lang="nl-NL" sz="2900" b="1" dirty="0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lang="nl-NL" sz="2900" b="1" dirty="0" err="1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journal</a:t>
            </a:r>
            <a:r>
              <a:rPr lang="nl-NL" sz="2900" b="1" dirty="0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nl-NL" sz="2900" b="1" dirty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/ </a:t>
            </a:r>
            <a:r>
              <a:rPr lang="nl-NL" sz="2900" b="1" dirty="0" err="1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ebook</a:t>
            </a:r>
            <a:r>
              <a:rPr lang="nl-NL" sz="2900" b="1" dirty="0" smtClean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) </a:t>
            </a:r>
            <a:r>
              <a:rPr lang="nl-NL" sz="2900" b="1" dirty="0">
                <a:solidFill>
                  <a:srgbClr val="570076"/>
                </a:solidFill>
                <a:latin typeface="Arial" pitchFamily="34" charset="0"/>
                <a:ea typeface="+mn-ea"/>
                <a:cs typeface="Arial" pitchFamily="34" charset="0"/>
              </a:rPr>
              <a:t>?</a:t>
            </a:r>
            <a:r>
              <a:rPr lang="nl-NL" sz="2900" b="1" dirty="0">
                <a:solidFill>
                  <a:srgbClr val="000099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</a:p>
        </p:txBody>
      </p:sp>
      <p:sp>
        <p:nvSpPr>
          <p:cNvPr id="41991" name="Oval 6"/>
          <p:cNvSpPr>
            <a:spLocks noChangeArrowheads="1"/>
          </p:cNvSpPr>
          <p:nvPr/>
        </p:nvSpPr>
        <p:spPr bwMode="auto">
          <a:xfrm>
            <a:off x="3599493" y="3356992"/>
            <a:ext cx="1665923" cy="530424"/>
          </a:xfrm>
          <a:prstGeom prst="ellipse">
            <a:avLst/>
          </a:prstGeom>
          <a:solidFill>
            <a:schemeClr val="accent1">
              <a:alpha val="0"/>
            </a:schemeClr>
          </a:solidFill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295" tIns="41148" rIns="82295" bIns="41148" anchor="ctr"/>
          <a:lstStyle/>
          <a:p>
            <a:pPr eaLnBrk="1" hangingPunct="1"/>
            <a:endParaRPr lang="nl-NL" smtClean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6283643" y="4614864"/>
            <a:ext cx="2463165" cy="13142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82295" tIns="41148" rIns="82295" bIns="4114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nl-NL" sz="4000" b="1" dirty="0" err="1">
                <a:solidFill>
                  <a:srgbClr val="000099"/>
                </a:solidFill>
                <a:latin typeface="Arial" charset="0"/>
                <a:ea typeface="+mn-ea"/>
              </a:rPr>
              <a:t>Fontys</a:t>
            </a:r>
            <a:r>
              <a:rPr lang="nl-NL" sz="4000" b="1" dirty="0">
                <a:solidFill>
                  <a:srgbClr val="000099"/>
                </a:solidFill>
                <a:latin typeface="Arial" charset="0"/>
                <a:ea typeface="+mn-ea"/>
              </a:rPr>
              <a:t> </a:t>
            </a:r>
            <a:r>
              <a:rPr lang="nl-NL" sz="4000" b="1" dirty="0" err="1">
                <a:solidFill>
                  <a:srgbClr val="000099"/>
                </a:solidFill>
                <a:latin typeface="Arial" charset="0"/>
                <a:ea typeface="+mn-ea"/>
              </a:rPr>
              <a:t>eContent</a:t>
            </a:r>
            <a:endParaRPr lang="nl-NL" sz="4000" b="1" dirty="0">
              <a:solidFill>
                <a:srgbClr val="000099"/>
              </a:solidFill>
              <a:latin typeface="Arial" charset="0"/>
              <a:ea typeface="+mn-ea"/>
            </a:endParaRPr>
          </a:p>
        </p:txBody>
      </p:sp>
      <p:sp>
        <p:nvSpPr>
          <p:cNvPr id="41993" name="AutoShape 8"/>
          <p:cNvSpPr>
            <a:spLocks noChangeArrowheads="1"/>
          </p:cNvSpPr>
          <p:nvPr/>
        </p:nvSpPr>
        <p:spPr bwMode="auto">
          <a:xfrm rot="18823568">
            <a:off x="5393350" y="3689457"/>
            <a:ext cx="388620" cy="1554480"/>
          </a:xfrm>
          <a:prstGeom prst="up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82295" tIns="41148" rIns="82295" bIns="41148" anchor="ctr"/>
          <a:lstStyle/>
          <a:p>
            <a:pPr eaLnBrk="1" hangingPunct="1"/>
            <a:endParaRPr lang="nl-NL" smtClean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986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/>
              <a:t>28</a:t>
            </a:fld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b="1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Business Source premier</a:t>
            </a:r>
            <a:endParaRPr lang="nl-NL" sz="3200" b="1" dirty="0">
              <a:solidFill>
                <a:srgbClr val="57007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3" t="5304" r="21511" b="41762"/>
          <a:stretch/>
        </p:blipFill>
        <p:spPr bwMode="auto">
          <a:xfrm>
            <a:off x="467544" y="1916832"/>
            <a:ext cx="7269247" cy="444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467544" y="4653136"/>
            <a:ext cx="381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nl-NL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English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Scientific</a:t>
            </a:r>
            <a:endParaRPr lang="nl-NL" dirty="0" smtClean="0">
              <a:solidFill>
                <a:srgbClr val="570076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dirty="0" err="1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Fulltext</a:t>
            </a:r>
            <a:r>
              <a:rPr lang="nl-NL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dirty="0" err="1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artiles</a:t>
            </a:r>
            <a:endParaRPr lang="nl-NL" dirty="0" smtClean="0">
              <a:solidFill>
                <a:srgbClr val="570076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nl-NL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Company </a:t>
            </a:r>
            <a:r>
              <a:rPr lang="nl-NL" dirty="0" err="1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Profiles</a:t>
            </a:r>
            <a:endParaRPr lang="nl-NL" dirty="0" smtClean="0">
              <a:solidFill>
                <a:srgbClr val="570076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nl-NL" dirty="0" smtClean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  <a:p>
            <a:endParaRPr lang="nl-NL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878732"/>
            <a:ext cx="1080121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878732"/>
            <a:ext cx="1259582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01008"/>
            <a:ext cx="936104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31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/>
              <a:t>29</a:t>
            </a:fld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8" r="17678"/>
          <a:stretch/>
        </p:blipFill>
        <p:spPr bwMode="auto">
          <a:xfrm>
            <a:off x="514028" y="188640"/>
            <a:ext cx="8057331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2839169" cy="68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834" y="188640"/>
            <a:ext cx="267652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al 5"/>
          <p:cNvSpPr/>
          <p:nvPr/>
        </p:nvSpPr>
        <p:spPr bwMode="auto">
          <a:xfrm>
            <a:off x="7452320" y="826815"/>
            <a:ext cx="1296144" cy="80198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Ovaal 6"/>
          <p:cNvSpPr/>
          <p:nvPr/>
        </p:nvSpPr>
        <p:spPr bwMode="auto">
          <a:xfrm>
            <a:off x="323528" y="1235472"/>
            <a:ext cx="6264696" cy="609352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Ovaal 10"/>
          <p:cNvSpPr/>
          <p:nvPr/>
        </p:nvSpPr>
        <p:spPr bwMode="auto">
          <a:xfrm>
            <a:off x="481261" y="2591011"/>
            <a:ext cx="1296144" cy="801985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6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800" dirty="0" err="1" smtClean="0"/>
              <a:t>Why</a:t>
            </a:r>
            <a:r>
              <a:rPr lang="nl-NL" sz="4800" dirty="0" smtClean="0"/>
              <a:t>?</a:t>
            </a:r>
            <a:endParaRPr lang="nl-NL" sz="48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your</a:t>
            </a:r>
            <a:r>
              <a:rPr lang="nl-NL" dirty="0" smtClean="0"/>
              <a:t> (</a:t>
            </a:r>
            <a:r>
              <a:rPr lang="nl-NL" dirty="0" err="1" smtClean="0"/>
              <a:t>internship</a:t>
            </a:r>
            <a:r>
              <a:rPr lang="nl-NL" dirty="0" smtClean="0"/>
              <a:t> or </a:t>
            </a:r>
            <a:r>
              <a:rPr lang="nl-NL" dirty="0" err="1" smtClean="0"/>
              <a:t>graduation</a:t>
            </a:r>
            <a:r>
              <a:rPr lang="nl-NL" dirty="0" smtClean="0"/>
              <a:t>) </a:t>
            </a:r>
            <a:r>
              <a:rPr lang="nl-NL" i="1" dirty="0" smtClean="0"/>
              <a:t>report, </a:t>
            </a:r>
            <a:r>
              <a:rPr lang="nl-NL" i="1" dirty="0" err="1" smtClean="0"/>
              <a:t>assignment</a:t>
            </a:r>
            <a:r>
              <a:rPr lang="nl-NL" i="1" dirty="0" smtClean="0"/>
              <a:t>, </a:t>
            </a:r>
            <a:r>
              <a:rPr lang="nl-NL" i="1" dirty="0" err="1" smtClean="0"/>
              <a:t>article</a:t>
            </a:r>
            <a:r>
              <a:rPr lang="nl-NL" i="1" dirty="0" smtClean="0"/>
              <a:t>, paper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write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i="1" dirty="0" err="1" smtClean="0"/>
              <a:t>literature</a:t>
            </a:r>
            <a:r>
              <a:rPr lang="nl-NL" i="1" dirty="0" smtClean="0"/>
              <a:t> </a:t>
            </a:r>
            <a:r>
              <a:rPr lang="nl-NL" i="1" dirty="0" err="1" smtClean="0"/>
              <a:t>references</a:t>
            </a:r>
            <a:r>
              <a:rPr lang="nl-NL" dirty="0" smtClean="0"/>
              <a:t>  (APA standard)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i="1" dirty="0" err="1" smtClean="0"/>
              <a:t>bibliography</a:t>
            </a:r>
            <a:endParaRPr lang="nl-NL" i="1" dirty="0"/>
          </a:p>
          <a:p>
            <a:r>
              <a:rPr lang="nl-NL" dirty="0" smtClean="0"/>
              <a:t>How te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i="1" dirty="0" smtClean="0"/>
              <a:t>copyright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i="1" dirty="0" err="1" smtClean="0"/>
              <a:t>plagiarism</a:t>
            </a:r>
            <a:endParaRPr lang="nl-NL" dirty="0"/>
          </a:p>
          <a:p>
            <a:r>
              <a:rPr lang="nl-NL" dirty="0" err="1" smtClean="0"/>
              <a:t>Judging</a:t>
            </a:r>
            <a:r>
              <a:rPr lang="nl-NL" dirty="0" smtClean="0"/>
              <a:t> the </a:t>
            </a:r>
            <a:r>
              <a:rPr lang="nl-NL" dirty="0" err="1" smtClean="0"/>
              <a:t>value</a:t>
            </a:r>
            <a:r>
              <a:rPr lang="nl-NL" dirty="0" smtClean="0"/>
              <a:t> (</a:t>
            </a:r>
            <a:r>
              <a:rPr lang="nl-NL" dirty="0" err="1" smtClean="0"/>
              <a:t>reliability</a:t>
            </a:r>
            <a:r>
              <a:rPr lang="nl-NL" dirty="0" smtClean="0"/>
              <a:t>) of websites / information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03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>
                <a:solidFill>
                  <a:srgbClr val="000000">
                    <a:tint val="75000"/>
                  </a:srgbClr>
                </a:solidFill>
              </a:rPr>
              <a:pPr/>
              <a:t>30</a:t>
            </a:fld>
            <a:endParaRPr lang="nl-NL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83568" y="1231032"/>
            <a:ext cx="6857256" cy="685800"/>
          </a:xfrm>
          <a:solidFill>
            <a:schemeClr val="bg1"/>
          </a:solidFill>
        </p:spPr>
        <p:txBody>
          <a:bodyPr/>
          <a:lstStyle/>
          <a:p>
            <a:r>
              <a:rPr lang="nl-NL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“Important gateway </a:t>
            </a:r>
            <a:r>
              <a:rPr lang="nl-NL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nl-NL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  <a:r>
              <a:rPr lang="nl-NL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r>
              <a:rPr lang="nl-NL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nl-NL" sz="24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universities</a:t>
            </a:r>
            <a:r>
              <a:rPr lang="nl-NL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Netherlands” (bachelor)</a:t>
            </a:r>
            <a:br>
              <a:rPr lang="nl-NL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nl-NL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16832"/>
            <a:ext cx="762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8640"/>
            <a:ext cx="38481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65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83568" y="1689628"/>
            <a:ext cx="8137018" cy="491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endParaRPr lang="en-US" sz="3200" b="1" dirty="0">
              <a:solidFill>
                <a:srgbClr val="333399"/>
              </a:solidFill>
              <a:latin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3200" b="1" dirty="0">
                <a:solidFill>
                  <a:srgbClr val="333399"/>
                </a:solidFill>
                <a:latin typeface="Arial" charset="0"/>
              </a:rPr>
              <a:t>    </a:t>
            </a:r>
            <a:endParaRPr lang="en-US" sz="3200" b="1" dirty="0" smtClean="0">
              <a:solidFill>
                <a:srgbClr val="333399"/>
              </a:solidFill>
              <a:latin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sz="3200" b="1" dirty="0" smtClean="0">
                <a:solidFill>
                  <a:srgbClr val="000099"/>
                </a:solidFill>
                <a:latin typeface="Arial" charset="0"/>
              </a:rPr>
              <a:t>    </a:t>
            </a:r>
            <a:r>
              <a:rPr lang="en-US" sz="3200" dirty="0" smtClean="0">
                <a:solidFill>
                  <a:srgbClr val="570076"/>
                </a:solidFill>
                <a:latin typeface="Arial" charset="0"/>
              </a:rPr>
              <a:t>- </a:t>
            </a:r>
            <a:r>
              <a:rPr lang="en-US" sz="3200" dirty="0">
                <a:solidFill>
                  <a:srgbClr val="570076"/>
                </a:solidFill>
                <a:latin typeface="Arial" charset="0"/>
              </a:rPr>
              <a:t>Is </a:t>
            </a:r>
            <a:r>
              <a:rPr lang="en-US" sz="3200" dirty="0" smtClean="0">
                <a:solidFill>
                  <a:srgbClr val="570076"/>
                </a:solidFill>
                <a:latin typeface="Arial" charset="0"/>
              </a:rPr>
              <a:t>it recent?</a:t>
            </a:r>
            <a:endParaRPr lang="en-US" sz="3200" dirty="0">
              <a:solidFill>
                <a:srgbClr val="570076"/>
              </a:solidFill>
              <a:latin typeface="Arial" charset="0"/>
            </a:endParaRPr>
          </a:p>
          <a:p>
            <a:pPr marL="114300" lvl="1" indent="0" eaLnBrk="1" hangingPunct="1">
              <a:lnSpc>
                <a:spcPct val="95000"/>
              </a:lnSpc>
              <a:buClr>
                <a:srgbClr val="FF3300"/>
              </a:buClr>
              <a:buSzPct val="100000"/>
            </a:pPr>
            <a:r>
              <a:rPr lang="en-US" sz="3200" dirty="0">
                <a:solidFill>
                  <a:srgbClr val="570076"/>
                </a:solidFill>
                <a:latin typeface="Arial" charset="0"/>
              </a:rPr>
              <a:t>   - Is </a:t>
            </a:r>
            <a:r>
              <a:rPr lang="en-US" sz="3200" dirty="0" smtClean="0">
                <a:solidFill>
                  <a:srgbClr val="570076"/>
                </a:solidFill>
                <a:latin typeface="Arial" charset="0"/>
              </a:rPr>
              <a:t>it an article, book </a:t>
            </a:r>
            <a:endParaRPr lang="en-US" sz="3200" dirty="0">
              <a:solidFill>
                <a:srgbClr val="570076"/>
              </a:solidFill>
              <a:latin typeface="Arial" charset="0"/>
            </a:endParaRPr>
          </a:p>
          <a:p>
            <a:pPr marL="114300" lvl="1" indent="0" eaLnBrk="1" hangingPunct="1">
              <a:lnSpc>
                <a:spcPct val="95000"/>
              </a:lnSpc>
              <a:buClr>
                <a:srgbClr val="FF3300"/>
              </a:buClr>
              <a:buSzPct val="100000"/>
            </a:pPr>
            <a:r>
              <a:rPr lang="en-US" sz="3200" dirty="0">
                <a:solidFill>
                  <a:srgbClr val="570076"/>
                </a:solidFill>
                <a:latin typeface="Arial" charset="0"/>
              </a:rPr>
              <a:t>   - </a:t>
            </a:r>
            <a:r>
              <a:rPr lang="en-US" sz="3200" dirty="0" smtClean="0">
                <a:solidFill>
                  <a:srgbClr val="570076"/>
                </a:solidFill>
                <a:latin typeface="Arial" charset="0"/>
              </a:rPr>
              <a:t>Abstract / </a:t>
            </a:r>
            <a:r>
              <a:rPr lang="en-US" sz="3200" dirty="0" err="1" smtClean="0">
                <a:solidFill>
                  <a:srgbClr val="570076"/>
                </a:solidFill>
                <a:latin typeface="Arial" charset="0"/>
              </a:rPr>
              <a:t>fulltext</a:t>
            </a:r>
            <a:r>
              <a:rPr lang="en-US" sz="3200" dirty="0">
                <a:solidFill>
                  <a:srgbClr val="570076"/>
                </a:solidFill>
                <a:latin typeface="Arial" charset="0"/>
              </a:rPr>
              <a:t>?</a:t>
            </a:r>
          </a:p>
          <a:p>
            <a:pPr marL="114300" lvl="1" indent="0" eaLnBrk="1" hangingPunct="1">
              <a:lnSpc>
                <a:spcPct val="95000"/>
              </a:lnSpc>
              <a:buClr>
                <a:srgbClr val="FF3300"/>
              </a:buClr>
              <a:buSzPct val="100000"/>
            </a:pPr>
            <a:r>
              <a:rPr lang="en-US" sz="3200" dirty="0">
                <a:solidFill>
                  <a:srgbClr val="570076"/>
                </a:solidFill>
                <a:latin typeface="Arial" charset="0"/>
              </a:rPr>
              <a:t>   - </a:t>
            </a:r>
            <a:r>
              <a:rPr lang="en-US" sz="3200" dirty="0" smtClean="0">
                <a:solidFill>
                  <a:srgbClr val="570076"/>
                </a:solidFill>
                <a:latin typeface="Arial" charset="0"/>
              </a:rPr>
              <a:t>From a scientific journal? </a:t>
            </a:r>
            <a:endParaRPr lang="en-US" sz="3200" dirty="0">
              <a:solidFill>
                <a:srgbClr val="570076"/>
              </a:solidFill>
              <a:latin typeface="Arial" charset="0"/>
            </a:endParaRPr>
          </a:p>
          <a:p>
            <a:pPr marL="114300" lvl="1" indent="0" eaLnBrk="1" hangingPunct="1">
              <a:lnSpc>
                <a:spcPct val="95000"/>
              </a:lnSpc>
              <a:buClr>
                <a:srgbClr val="FF3300"/>
              </a:buClr>
              <a:buSzPct val="100000"/>
            </a:pPr>
            <a:r>
              <a:rPr lang="en-US" sz="3200" dirty="0">
                <a:solidFill>
                  <a:srgbClr val="570076"/>
                </a:solidFill>
                <a:latin typeface="Arial" charset="0"/>
              </a:rPr>
              <a:t>   - Is </a:t>
            </a:r>
            <a:r>
              <a:rPr lang="en-US" sz="3200" dirty="0" smtClean="0">
                <a:solidFill>
                  <a:srgbClr val="570076"/>
                </a:solidFill>
                <a:latin typeface="Arial" charset="0"/>
              </a:rPr>
              <a:t>the author a scientist or experience 	expert?</a:t>
            </a:r>
            <a:endParaRPr lang="en-US" sz="3200" dirty="0">
              <a:solidFill>
                <a:srgbClr val="570076"/>
              </a:solidFill>
              <a:latin typeface="Arial" charset="0"/>
            </a:endParaRPr>
          </a:p>
          <a:p>
            <a:pPr marL="114300" lvl="1" indent="0" eaLnBrk="1" hangingPunct="1">
              <a:lnSpc>
                <a:spcPct val="95000"/>
              </a:lnSpc>
              <a:buClr>
                <a:srgbClr val="FF3300"/>
              </a:buClr>
              <a:buSzPct val="100000"/>
            </a:pPr>
            <a:r>
              <a:rPr lang="en-US" sz="3200" dirty="0">
                <a:solidFill>
                  <a:srgbClr val="570076"/>
                </a:solidFill>
                <a:latin typeface="Arial" charset="0"/>
              </a:rPr>
              <a:t>   - </a:t>
            </a:r>
            <a:r>
              <a:rPr lang="en-US" sz="3200" dirty="0" smtClean="0">
                <a:solidFill>
                  <a:srgbClr val="570076"/>
                </a:solidFill>
                <a:latin typeface="Arial" charset="0"/>
              </a:rPr>
              <a:t>Is the </a:t>
            </a:r>
            <a:r>
              <a:rPr lang="en-US" sz="3200" dirty="0">
                <a:solidFill>
                  <a:srgbClr val="570076"/>
                </a:solidFill>
                <a:latin typeface="Arial" charset="0"/>
              </a:rPr>
              <a:t>website </a:t>
            </a:r>
            <a:r>
              <a:rPr lang="en-US" sz="3200" dirty="0" err="1" smtClean="0">
                <a:solidFill>
                  <a:srgbClr val="570076"/>
                </a:solidFill>
                <a:latin typeface="Arial" charset="0"/>
              </a:rPr>
              <a:t>usefull</a:t>
            </a:r>
            <a:r>
              <a:rPr lang="en-US" sz="3200" dirty="0" smtClean="0">
                <a:solidFill>
                  <a:srgbClr val="570076"/>
                </a:solidFill>
                <a:latin typeface="Arial" charset="0"/>
              </a:rPr>
              <a:t>? (publisher)</a:t>
            </a:r>
            <a:r>
              <a:rPr lang="en-US" sz="3200" dirty="0" smtClean="0">
                <a:solidFill>
                  <a:srgbClr val="000099"/>
                </a:solidFill>
                <a:latin typeface="Arial" charset="0"/>
              </a:rPr>
              <a:t> </a:t>
            </a:r>
            <a:endParaRPr lang="en-US" sz="3200" dirty="0">
              <a:solidFill>
                <a:srgbClr val="000099"/>
              </a:solidFill>
              <a:latin typeface="Arial" charset="0"/>
            </a:endParaRPr>
          </a:p>
          <a:p>
            <a:pPr eaLnBrk="1" hangingPunct="1">
              <a:lnSpc>
                <a:spcPct val="95000"/>
              </a:lnSpc>
            </a:pPr>
            <a:r>
              <a:rPr lang="en-US" dirty="0">
                <a:solidFill>
                  <a:srgbClr val="FF3300"/>
                </a:solidFill>
                <a:latin typeface="Arial" charset="0"/>
              </a:rPr>
              <a:t/>
            </a:r>
            <a:br>
              <a:rPr lang="en-US" dirty="0">
                <a:solidFill>
                  <a:srgbClr val="FF3300"/>
                </a:solidFill>
                <a:latin typeface="Arial" charset="0"/>
              </a:rPr>
            </a:br>
            <a:r>
              <a:rPr lang="en-US" dirty="0">
                <a:solidFill>
                  <a:srgbClr val="FF3300"/>
                </a:solidFill>
                <a:latin typeface="Arial" charset="0"/>
              </a:rPr>
              <a:t>  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09987" y="1689628"/>
            <a:ext cx="65236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5000"/>
              </a:lnSpc>
            </a:pPr>
            <a:r>
              <a:rPr lang="en-US" sz="4000" b="1" dirty="0">
                <a:solidFill>
                  <a:srgbClr val="570076"/>
                </a:solidFill>
                <a:latin typeface="Arial" charset="0"/>
              </a:rPr>
              <a:t> </a:t>
            </a:r>
            <a:r>
              <a:rPr lang="en-US" sz="4000" b="1" dirty="0" smtClean="0">
                <a:solidFill>
                  <a:srgbClr val="570076"/>
                </a:solidFill>
                <a:latin typeface="Arial" charset="0"/>
              </a:rPr>
              <a:t>3. What have I found?</a:t>
            </a:r>
            <a:r>
              <a:rPr lang="en-US" sz="1800" dirty="0" smtClean="0">
                <a:solidFill>
                  <a:srgbClr val="570076"/>
                </a:solidFill>
                <a:latin typeface="Arial" charset="0"/>
              </a:rPr>
              <a:t> </a:t>
            </a:r>
            <a:endParaRPr lang="en-US" sz="1800" dirty="0">
              <a:solidFill>
                <a:srgbClr val="570076"/>
              </a:solidFill>
              <a:latin typeface="Arial" charset="0"/>
            </a:endParaRPr>
          </a:p>
        </p:txBody>
      </p:sp>
      <p:pic>
        <p:nvPicPr>
          <p:cNvPr id="5122" name="Picture 2" descr="C:\Users\871937\Pictures\Engels image all modu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9"/>
          <a:stretch/>
        </p:blipFill>
        <p:spPr bwMode="auto">
          <a:xfrm>
            <a:off x="504257" y="188640"/>
            <a:ext cx="8135486" cy="72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JL-OMHOOG 7"/>
          <p:cNvSpPr>
            <a:spLocks noChangeArrowheads="1"/>
          </p:cNvSpPr>
          <p:nvPr/>
        </p:nvSpPr>
        <p:spPr bwMode="auto">
          <a:xfrm rot="2211879">
            <a:off x="5401770" y="664349"/>
            <a:ext cx="485775" cy="977265"/>
          </a:xfrm>
          <a:prstGeom prst="upArrow">
            <a:avLst>
              <a:gd name="adj1" fmla="val 50000"/>
              <a:gd name="adj2" fmla="val 4982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91439" tIns="45719" rIns="91439" bIns="45719"/>
          <a:lstStyle/>
          <a:p>
            <a:endParaRPr lang="nl-NL" sz="1800" b="1">
              <a:latin typeface="Arial" charset="0"/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9380"/>
            <a:ext cx="1755775" cy="175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kstvak 7"/>
          <p:cNvSpPr txBox="1">
            <a:spLocks noChangeArrowheads="1"/>
          </p:cNvSpPr>
          <p:nvPr/>
        </p:nvSpPr>
        <p:spPr bwMode="auto">
          <a:xfrm>
            <a:off x="6213201" y="1044958"/>
            <a:ext cx="11525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nl-NL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STEP </a:t>
            </a:r>
            <a:r>
              <a:rPr lang="nl-NL" b="1" dirty="0">
                <a:solidFill>
                  <a:srgbClr val="FF0000"/>
                </a:solidFill>
                <a:latin typeface="Arial" charset="0"/>
                <a:cs typeface="Arial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456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515143" y="1988840"/>
            <a:ext cx="8153400" cy="4176464"/>
          </a:xfrm>
        </p:spPr>
        <p:txBody>
          <a:bodyPr/>
          <a:lstStyle/>
          <a:p>
            <a:pPr marL="0" indent="0">
              <a:buNone/>
            </a:pPr>
            <a:r>
              <a:rPr lang="nl-NL" sz="3600" b="1" dirty="0" smtClean="0"/>
              <a:t>4. Processing information</a:t>
            </a:r>
          </a:p>
          <a:p>
            <a:r>
              <a:rPr lang="nl-NL" sz="3600" dirty="0" smtClean="0"/>
              <a:t>Reference </a:t>
            </a:r>
            <a:r>
              <a:rPr lang="nl-NL" sz="3600" dirty="0" err="1" smtClean="0"/>
              <a:t>listing</a:t>
            </a:r>
            <a:r>
              <a:rPr lang="nl-NL" sz="3600" dirty="0" smtClean="0"/>
              <a:t> (</a:t>
            </a:r>
            <a:r>
              <a:rPr lang="nl-NL" sz="3600" dirty="0" err="1" smtClean="0"/>
              <a:t>bibliography</a:t>
            </a:r>
            <a:r>
              <a:rPr lang="nl-NL" sz="3600" dirty="0" smtClean="0"/>
              <a:t>, APA), out of the </a:t>
            </a:r>
            <a:r>
              <a:rPr lang="nl-NL" sz="3600" dirty="0" err="1" smtClean="0"/>
              <a:t>text</a:t>
            </a:r>
            <a:endParaRPr lang="nl-NL" sz="3600" dirty="0" smtClean="0"/>
          </a:p>
          <a:p>
            <a:r>
              <a:rPr lang="nl-NL" sz="3600" dirty="0" err="1" smtClean="0"/>
              <a:t>Plagiarism</a:t>
            </a:r>
            <a:r>
              <a:rPr lang="nl-NL" sz="3600" dirty="0" smtClean="0"/>
              <a:t> / copyright</a:t>
            </a:r>
          </a:p>
          <a:p>
            <a:r>
              <a:rPr lang="nl-NL" sz="3600" dirty="0" smtClean="0"/>
              <a:t>In Word </a:t>
            </a:r>
            <a:r>
              <a:rPr lang="nl-NL" sz="3600" dirty="0" err="1" smtClean="0"/>
              <a:t>documents</a:t>
            </a:r>
            <a:endParaRPr lang="nl-NL" sz="3600" dirty="0" smtClean="0"/>
          </a:p>
          <a:p>
            <a:pPr marL="0" indent="0">
              <a:buNone/>
            </a:pPr>
            <a:endParaRPr lang="nl-NL" sz="3600" dirty="0"/>
          </a:p>
        </p:txBody>
      </p:sp>
      <p:pic>
        <p:nvPicPr>
          <p:cNvPr id="10242" name="Picture 2" descr="C:\Users\871937\Pictures\Engels image all modu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7" y="188640"/>
            <a:ext cx="8135486" cy="93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922088"/>
            <a:ext cx="1755775" cy="175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hthoek 3"/>
          <p:cNvSpPr>
            <a:spLocks noChangeArrowheads="1"/>
          </p:cNvSpPr>
          <p:nvPr/>
        </p:nvSpPr>
        <p:spPr bwMode="auto">
          <a:xfrm>
            <a:off x="6860527" y="1384050"/>
            <a:ext cx="10671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nl-NL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STEP </a:t>
            </a:r>
            <a:endParaRPr lang="nl-NL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algn="ctr"/>
            <a:r>
              <a:rPr lang="nl-NL" b="1" dirty="0">
                <a:solidFill>
                  <a:srgbClr val="FF0000"/>
                </a:solidFill>
                <a:latin typeface="Arial" charset="0"/>
                <a:cs typeface="Arial" charset="0"/>
              </a:rPr>
              <a:t>4</a:t>
            </a:r>
          </a:p>
        </p:txBody>
      </p:sp>
      <p:sp>
        <p:nvSpPr>
          <p:cNvPr id="9" name="PIJL-LINKS 8"/>
          <p:cNvSpPr/>
          <p:nvPr/>
        </p:nvSpPr>
        <p:spPr>
          <a:xfrm rot="3821197">
            <a:off x="7886750" y="1261077"/>
            <a:ext cx="1376362" cy="4841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5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771800" y="332656"/>
            <a:ext cx="5921152" cy="864096"/>
          </a:xfrm>
        </p:spPr>
        <p:txBody>
          <a:bodyPr/>
          <a:lstStyle/>
          <a:p>
            <a:r>
              <a:rPr lang="nl-NL" dirty="0" smtClean="0"/>
              <a:t>Reference </a:t>
            </a:r>
            <a:r>
              <a:rPr lang="nl-NL" dirty="0" err="1" smtClean="0"/>
              <a:t>listing</a:t>
            </a:r>
            <a:r>
              <a:rPr lang="nl-NL" dirty="0" smtClean="0"/>
              <a:t> in APA </a:t>
            </a:r>
            <a:r>
              <a:rPr lang="nl-NL" dirty="0" err="1" smtClean="0"/>
              <a:t>style</a:t>
            </a:r>
            <a:r>
              <a:rPr lang="nl-NL" dirty="0" smtClean="0"/>
              <a:t> </a:t>
            </a:r>
            <a:r>
              <a:rPr lang="nl-NL" dirty="0" err="1" smtClean="0"/>
              <a:t>within</a:t>
            </a:r>
            <a:r>
              <a:rPr lang="nl-NL" dirty="0" smtClean="0"/>
              <a:t> </a:t>
            </a:r>
            <a:r>
              <a:rPr lang="nl-N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Biep.nu</a:t>
            </a:r>
            <a:endParaRPr lang="nl-N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35" y="1989138"/>
            <a:ext cx="6681729" cy="41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al 4"/>
          <p:cNvSpPr/>
          <p:nvPr/>
        </p:nvSpPr>
        <p:spPr bwMode="auto">
          <a:xfrm>
            <a:off x="2339752" y="3356992"/>
            <a:ext cx="1512168" cy="432048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96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34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533400" y="2060848"/>
            <a:ext cx="8153400" cy="4104456"/>
          </a:xfrm>
        </p:spPr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 algn="ctr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r>
              <a:rPr lang="nl-NL" sz="2000" dirty="0">
                <a:hlinkClick r:id="rId3"/>
              </a:rPr>
              <a:t>http://</a:t>
            </a:r>
            <a:r>
              <a:rPr lang="nl-NL" sz="2000" dirty="0" smtClean="0">
                <a:hlinkClick r:id="rId3"/>
              </a:rPr>
              <a:t>www.fontysmediatheek.nl/wiki/home/Copyright_English</a:t>
            </a:r>
            <a:endParaRPr lang="nl-NL" sz="2000" dirty="0" smtClean="0"/>
          </a:p>
          <a:p>
            <a:pPr marL="0" indent="0">
              <a:buNone/>
            </a:pPr>
            <a:endParaRPr lang="nl-NL" sz="24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512" y="116632"/>
            <a:ext cx="8496944" cy="792088"/>
          </a:xfrm>
          <a:solidFill>
            <a:schemeClr val="bg1"/>
          </a:solidFill>
        </p:spPr>
        <p:txBody>
          <a:bodyPr/>
          <a:lstStyle/>
          <a:p>
            <a:r>
              <a:rPr lang="nl-NL" sz="4800" dirty="0" smtClean="0"/>
              <a:t>Link … </a:t>
            </a:r>
            <a:r>
              <a:rPr lang="nl-NL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Copyright &amp; </a:t>
            </a:r>
            <a:r>
              <a:rPr lang="nl-NL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r>
              <a:rPr lang="nl-NL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sz="4800" dirty="0" smtClean="0"/>
              <a:t/>
            </a:r>
            <a:br>
              <a:rPr lang="nl-NL" sz="4800" dirty="0" smtClean="0"/>
            </a:br>
            <a:endParaRPr lang="nl-NL" sz="4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76425"/>
            <a:ext cx="4968551" cy="359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62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81" y="220613"/>
            <a:ext cx="8582025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35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403648" y="150911"/>
            <a:ext cx="5921152" cy="685800"/>
          </a:xfrm>
        </p:spPr>
        <p:txBody>
          <a:bodyPr/>
          <a:lstStyle/>
          <a:p>
            <a:r>
              <a:rPr lang="nl-NL" dirty="0" err="1" smtClean="0"/>
              <a:t>Registration</a:t>
            </a:r>
            <a:r>
              <a:rPr lang="nl-NL" dirty="0" smtClean="0"/>
              <a:t> &amp; </a:t>
            </a:r>
            <a:r>
              <a:rPr lang="nl-NL" dirty="0" err="1" smtClean="0"/>
              <a:t>Sending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827584" y="6093296"/>
            <a:ext cx="8147248" cy="474687"/>
          </a:xfrm>
        </p:spPr>
        <p:txBody>
          <a:bodyPr/>
          <a:lstStyle/>
          <a:p>
            <a:pPr marL="0" indent="0" algn="ctr">
              <a:buNone/>
            </a:pPr>
            <a:r>
              <a:rPr lang="nl-NL" sz="2400" dirty="0">
                <a:hlinkClick r:id="rId3"/>
              </a:rPr>
              <a:t>http://www.fontysmediatheek.nl/informationliteracy</a:t>
            </a:r>
            <a:r>
              <a:rPr lang="nl-NL" sz="2400" dirty="0" smtClean="0">
                <a:hlinkClick r:id="rId3"/>
              </a:rPr>
              <a:t>/</a:t>
            </a:r>
            <a:r>
              <a:rPr lang="nl-NL" sz="2400" dirty="0"/>
              <a:t> </a:t>
            </a:r>
          </a:p>
        </p:txBody>
      </p:sp>
      <p:sp>
        <p:nvSpPr>
          <p:cNvPr id="7" name="PIJL-RECHTS 6"/>
          <p:cNvSpPr/>
          <p:nvPr/>
        </p:nvSpPr>
        <p:spPr>
          <a:xfrm rot="19989353">
            <a:off x="6397989" y="756029"/>
            <a:ext cx="1672739" cy="488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8" name="Ovaal 7"/>
          <p:cNvSpPr/>
          <p:nvPr/>
        </p:nvSpPr>
        <p:spPr>
          <a:xfrm>
            <a:off x="8155837" y="173882"/>
            <a:ext cx="715194" cy="762723"/>
          </a:xfrm>
          <a:prstGeom prst="ellipse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956" y="1595698"/>
            <a:ext cx="1162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IJL-OMLAAG 12"/>
          <p:cNvSpPr/>
          <p:nvPr/>
        </p:nvSpPr>
        <p:spPr bwMode="auto">
          <a:xfrm rot="717378">
            <a:off x="8246035" y="999316"/>
            <a:ext cx="150187" cy="151389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PIJL-RECHTS 5"/>
          <p:cNvSpPr/>
          <p:nvPr/>
        </p:nvSpPr>
        <p:spPr bwMode="auto">
          <a:xfrm>
            <a:off x="5292080" y="5661248"/>
            <a:ext cx="1800200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9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36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63688" y="404664"/>
            <a:ext cx="6857256" cy="685800"/>
          </a:xfrm>
        </p:spPr>
        <p:txBody>
          <a:bodyPr/>
          <a:lstStyle/>
          <a:p>
            <a:r>
              <a:rPr lang="nl-NL" sz="4800" dirty="0" smtClean="0"/>
              <a:t>At </a:t>
            </a:r>
            <a:r>
              <a:rPr lang="nl-NL" sz="4800" dirty="0" err="1" smtClean="0"/>
              <a:t>work</a:t>
            </a:r>
            <a:r>
              <a:rPr lang="nl-NL" sz="4800" dirty="0" smtClean="0"/>
              <a:t> …</a:t>
            </a:r>
            <a:endParaRPr lang="nl-NL" sz="48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2987824" y="2276872"/>
            <a:ext cx="5832648" cy="3816424"/>
          </a:xfrm>
        </p:spPr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Frank de Nijs, ICT</a:t>
            </a:r>
          </a:p>
          <a:p>
            <a:pPr marL="0" indent="0">
              <a:buNone/>
            </a:pPr>
            <a:r>
              <a:rPr lang="nl-NL" dirty="0" smtClean="0">
                <a:hlinkClick r:id="rId2"/>
              </a:rPr>
              <a:t>f.denijs@fontys.nl</a:t>
            </a:r>
            <a:endParaRPr lang="nl-NL" dirty="0" smtClean="0"/>
          </a:p>
          <a:p>
            <a:pPr marL="0" indent="0">
              <a:buNone/>
            </a:pPr>
            <a:endParaRPr lang="nl-NL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nl-NL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Feel free </a:t>
            </a:r>
            <a:r>
              <a:rPr lang="nl-NL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nl-NL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nl-NL" sz="4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ask</a:t>
            </a:r>
            <a:r>
              <a:rPr lang="nl-NL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pic>
        <p:nvPicPr>
          <p:cNvPr id="6" name="Picture 7"/>
          <p:cNvPicPr>
            <a:picLocks noGrp="1" noChangeAspect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7544" y="1124744"/>
            <a:ext cx="8191024" cy="857250"/>
          </a:xfrm>
          <a:noFill/>
        </p:spPr>
      </p:pic>
      <p:pic>
        <p:nvPicPr>
          <p:cNvPr id="8" name="Picture 7"/>
          <p:cNvPicPr>
            <a:picLocks noGrp="1" noChangeAspect="1" noChangeArrowheads="1"/>
          </p:cNvPicPr>
          <p:nvPr>
            <p:ph type="title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191024" cy="857250"/>
          </a:xfr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30" y="1988840"/>
            <a:ext cx="2680335" cy="433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F:\FOTO\Frank uit eten met Lara en Djeli\DSC04751 fran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501008"/>
            <a:ext cx="893425" cy="11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3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-316884" y="7173416"/>
            <a:ext cx="8153400" cy="4104456"/>
          </a:xfrm>
        </p:spPr>
        <p:txBody>
          <a:bodyPr/>
          <a:lstStyle/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195736" y="2042160"/>
            <a:ext cx="3977640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70076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70076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70076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70076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nl-NL" sz="3400" b="1" kern="0" dirty="0" smtClean="0">
                <a:solidFill>
                  <a:schemeClr val="tx1"/>
                </a:solidFill>
              </a:rPr>
              <a:t>Google</a:t>
            </a:r>
            <a:endParaRPr lang="nl-NL" sz="3400" b="1" kern="0" dirty="0">
              <a:solidFill>
                <a:schemeClr val="tx1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491880" y="1402795"/>
            <a:ext cx="3977640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108" tIns="39054" rIns="78108" bIns="39054"/>
          <a:lstStyle/>
          <a:p>
            <a:pPr algn="ctr">
              <a:spcBef>
                <a:spcPct val="20000"/>
              </a:spcBef>
            </a:pPr>
            <a:r>
              <a:rPr lang="nl-NL" sz="3400" b="1" dirty="0"/>
              <a:t>Internet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195736" y="5517232"/>
            <a:ext cx="3977640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108" tIns="39054" rIns="78108" bIns="39054"/>
          <a:lstStyle/>
          <a:p>
            <a:pPr algn="ctr">
              <a:spcBef>
                <a:spcPct val="20000"/>
              </a:spcBef>
            </a:pPr>
            <a:r>
              <a:rPr lang="nl-NL" sz="3400" b="1" dirty="0"/>
              <a:t>Wikipedia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4563110"/>
            <a:ext cx="4860608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108" tIns="39054" rIns="78108" bIns="39054"/>
          <a:lstStyle/>
          <a:p>
            <a:pPr algn="ctr">
              <a:spcBef>
                <a:spcPct val="20000"/>
              </a:spcBef>
            </a:pPr>
            <a:r>
              <a:rPr lang="nl-NL" sz="3400" b="1" dirty="0" smtClean="0"/>
              <a:t>Libraries</a:t>
            </a:r>
            <a:endParaRPr lang="nl-NL" sz="3400" b="1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-356864" y="2847975"/>
            <a:ext cx="3977640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108" tIns="39054" rIns="78108" bIns="39054"/>
          <a:lstStyle/>
          <a:p>
            <a:pPr algn="ctr">
              <a:spcBef>
                <a:spcPct val="20000"/>
              </a:spcBef>
            </a:pPr>
            <a:r>
              <a:rPr lang="nl-NL" sz="2100" dirty="0" smtClean="0"/>
              <a:t>magazines</a:t>
            </a:r>
            <a:endParaRPr lang="nl-NL" sz="21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13417" y="3519180"/>
            <a:ext cx="3977640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108" tIns="39054" rIns="78108" bIns="39054"/>
          <a:lstStyle/>
          <a:p>
            <a:pPr algn="ctr">
              <a:spcBef>
                <a:spcPct val="20000"/>
              </a:spcBef>
            </a:pPr>
            <a:r>
              <a:rPr lang="nl-NL" sz="2700" dirty="0" smtClean="0"/>
              <a:t>Companies</a:t>
            </a:r>
            <a:endParaRPr lang="nl-NL" sz="27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292080" y="5229200"/>
            <a:ext cx="3977640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108" tIns="39054" rIns="78108" bIns="39054"/>
          <a:lstStyle/>
          <a:p>
            <a:pPr algn="ctr">
              <a:spcBef>
                <a:spcPct val="20000"/>
              </a:spcBef>
            </a:pPr>
            <a:r>
              <a:rPr lang="nl-NL" sz="2700" dirty="0" err="1" smtClean="0">
                <a:latin typeface="Segoe UI Light" pitchFamily="34" charset="0"/>
              </a:rPr>
              <a:t>Institutions</a:t>
            </a:r>
            <a:endParaRPr lang="nl-NL" sz="2700" dirty="0">
              <a:latin typeface="Segoe UI Light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07055" y="4540602"/>
            <a:ext cx="3977640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108" tIns="39054" rIns="78108" bIns="39054"/>
          <a:lstStyle/>
          <a:p>
            <a:pPr algn="ctr">
              <a:spcBef>
                <a:spcPct val="20000"/>
              </a:spcBef>
            </a:pPr>
            <a:r>
              <a:rPr lang="nl-NL" sz="2100" dirty="0" err="1" smtClean="0"/>
              <a:t>newspapers</a:t>
            </a:r>
            <a:endParaRPr lang="nl-NL" sz="2100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184556" y="2178689"/>
            <a:ext cx="3977640" cy="81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8108" tIns="39054" rIns="78108" bIns="39054"/>
          <a:lstStyle/>
          <a:p>
            <a:pPr algn="ctr">
              <a:spcBef>
                <a:spcPct val="20000"/>
              </a:spcBef>
            </a:pPr>
            <a:r>
              <a:rPr lang="nl-NL" b="1" dirty="0" err="1"/>
              <a:t>social</a:t>
            </a:r>
            <a:r>
              <a:rPr lang="nl-NL" b="1" dirty="0"/>
              <a:t> media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259632" y="2950716"/>
            <a:ext cx="6660232" cy="141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 i="0">
                <a:solidFill>
                  <a:srgbClr val="570076"/>
                </a:solidFill>
                <a:latin typeface="Arial"/>
                <a:ea typeface="+mj-ea"/>
                <a:cs typeface="Arial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70076"/>
                </a:solidFill>
                <a:latin typeface="Fontys Frutiger" charset="0"/>
                <a:ea typeface="ＭＳ Ｐゴシック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70076"/>
                </a:solidFill>
                <a:latin typeface="Fontys Frutiger" charset="0"/>
                <a:ea typeface="ＭＳ Ｐゴシック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70076"/>
                </a:solidFill>
                <a:latin typeface="Fontys Frutiger" charset="0"/>
                <a:ea typeface="ＭＳ Ｐゴシック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70076"/>
                </a:solidFill>
                <a:latin typeface="Fontys Frutiger" charset="0"/>
                <a:ea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70076"/>
                </a:solidFill>
                <a:latin typeface="Fontys Frutiger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70076"/>
                </a:solidFill>
                <a:latin typeface="Fontys Frutiger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70076"/>
                </a:solidFill>
                <a:latin typeface="Fontys Frutiger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70076"/>
                </a:solidFill>
                <a:latin typeface="Fontys Frutiger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nl-NL" sz="5100" kern="0" dirty="0" err="1" smtClean="0">
                <a:solidFill>
                  <a:schemeClr val="tx1"/>
                </a:solidFill>
              </a:rPr>
              <a:t>Where</a:t>
            </a:r>
            <a:r>
              <a:rPr lang="nl-NL" sz="5100" kern="0" dirty="0" smtClean="0">
                <a:solidFill>
                  <a:schemeClr val="tx1"/>
                </a:solidFill>
              </a:rPr>
              <a:t>?</a:t>
            </a:r>
            <a:endParaRPr lang="nl-NL" sz="5100" kern="0" dirty="0">
              <a:solidFill>
                <a:schemeClr val="tx1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611560" y="554684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Radio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2843808" y="692696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 smtClean="0">
                <a:latin typeface="Rockwell" pitchFamily="18" charset="0"/>
              </a:rPr>
              <a:t>Television</a:t>
            </a:r>
            <a:endParaRPr lang="nl-NL" dirty="0"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03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907704" y="476672"/>
            <a:ext cx="6857256" cy="685800"/>
          </a:xfrm>
        </p:spPr>
        <p:txBody>
          <a:bodyPr/>
          <a:lstStyle/>
          <a:p>
            <a:r>
              <a:rPr lang="en-US" sz="4000" dirty="0" smtClean="0">
                <a:latin typeface="Arial" charset="0"/>
              </a:rPr>
              <a:t>What do we do? </a:t>
            </a:r>
            <a:r>
              <a:rPr lang="en-US" u="sng" dirty="0">
                <a:solidFill>
                  <a:srgbClr val="333399"/>
                </a:solidFill>
                <a:latin typeface="Arial" charset="0"/>
              </a:rPr>
              <a:t/>
            </a:r>
            <a:br>
              <a:rPr lang="en-US" u="sng" dirty="0">
                <a:solidFill>
                  <a:srgbClr val="333399"/>
                </a:solidFill>
                <a:latin typeface="Arial" charset="0"/>
              </a:rPr>
            </a:br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5000"/>
              </a:lnSpc>
              <a:buClr>
                <a:srgbClr val="333399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3200" dirty="0" smtClean="0">
                <a:latin typeface="Arial" charset="0"/>
              </a:rPr>
              <a:t>Roadmap to find information</a:t>
            </a:r>
            <a:endParaRPr lang="en-US" sz="3200" dirty="0">
              <a:latin typeface="Arial" charset="0"/>
            </a:endParaRPr>
          </a:p>
          <a:p>
            <a:pPr lvl="1" eaLnBrk="1" hangingPunct="1">
              <a:lnSpc>
                <a:spcPct val="95000"/>
              </a:lnSpc>
              <a:buClr>
                <a:srgbClr val="333399"/>
              </a:buClr>
              <a:buSzPct val="100000"/>
              <a:buFont typeface="Arial" pitchFamily="34" charset="0"/>
              <a:buChar char="•"/>
              <a:defRPr/>
            </a:pPr>
            <a:endParaRPr lang="en-US" sz="3200" dirty="0"/>
          </a:p>
          <a:p>
            <a:pPr lvl="1">
              <a:lnSpc>
                <a:spcPct val="95000"/>
              </a:lnSpc>
              <a:buClr>
                <a:srgbClr val="333399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3200" dirty="0">
                <a:latin typeface="Arial" charset="0"/>
              </a:rPr>
              <a:t>Tips </a:t>
            </a:r>
            <a:r>
              <a:rPr lang="en-US" sz="3200" dirty="0" smtClean="0">
                <a:latin typeface="Arial" charset="0"/>
              </a:rPr>
              <a:t>to find literature </a:t>
            </a:r>
            <a:r>
              <a:rPr lang="en-US" sz="3200" dirty="0">
                <a:latin typeface="Arial" charset="0"/>
              </a:rPr>
              <a:t>in </a:t>
            </a:r>
            <a:r>
              <a:rPr lang="en-US" sz="3200" dirty="0" smtClean="0">
                <a:latin typeface="Arial" charset="0"/>
              </a:rPr>
              <a:t>the digital library / internet</a:t>
            </a:r>
            <a:endParaRPr lang="en-US" sz="3200" dirty="0">
              <a:latin typeface="Arial" charset="0"/>
            </a:endParaRPr>
          </a:p>
          <a:p>
            <a:pPr lvl="1" eaLnBrk="1" hangingPunct="1">
              <a:lnSpc>
                <a:spcPct val="95000"/>
              </a:lnSpc>
              <a:buClr>
                <a:srgbClr val="333399"/>
              </a:buClr>
              <a:buSzPct val="100000"/>
              <a:buFont typeface="Arial" pitchFamily="34" charset="0"/>
              <a:buChar char="•"/>
              <a:defRPr/>
            </a:pPr>
            <a:endParaRPr lang="en-US" sz="3200" dirty="0">
              <a:latin typeface="Arial" charset="0"/>
            </a:endParaRPr>
          </a:p>
          <a:p>
            <a:pPr lvl="1">
              <a:lnSpc>
                <a:spcPct val="95000"/>
              </a:lnSpc>
              <a:buClr>
                <a:srgbClr val="333399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3200" dirty="0" smtClean="0">
                <a:latin typeface="Arial" charset="0"/>
              </a:rPr>
              <a:t>Where can I find support / help? </a:t>
            </a:r>
            <a:endParaRPr lang="en-US" sz="3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1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/>
              <a:t>4 steps</a:t>
            </a:r>
            <a:endParaRPr lang="nl-NL" sz="36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" t="31200" r="2835" b="18470"/>
          <a:stretch/>
        </p:blipFill>
        <p:spPr bwMode="auto">
          <a:xfrm>
            <a:off x="899592" y="1124744"/>
            <a:ext cx="69246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971600" y="4077072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1124000" y="4229472"/>
            <a:ext cx="612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  <p:sp>
        <p:nvSpPr>
          <p:cNvPr id="11" name="Tijdelijke aanduiding voor inhoud 4"/>
          <p:cNvSpPr txBox="1">
            <a:spLocks/>
          </p:cNvSpPr>
          <p:nvPr/>
        </p:nvSpPr>
        <p:spPr bwMode="auto">
          <a:xfrm>
            <a:off x="983407" y="3717032"/>
            <a:ext cx="776505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b="0" i="0">
                <a:solidFill>
                  <a:srgbClr val="570076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70076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70076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70076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570076"/>
                </a:solidFill>
                <a:latin typeface="+mn-lt"/>
                <a:ea typeface="+mn-ea"/>
              </a:defRPr>
            </a:lvl9pPr>
          </a:lstStyle>
          <a:p>
            <a:pPr marL="514350" indent="-514350" eaLnBrk="1" hangingPunct="1">
              <a:buFont typeface="+mj-lt"/>
              <a:buAutoNum type="arabicPeriod"/>
            </a:pPr>
            <a:r>
              <a:rPr lang="nl-NL" kern="0" dirty="0" err="1" smtClean="0"/>
              <a:t>What</a:t>
            </a:r>
            <a:r>
              <a:rPr lang="nl-NL" kern="0" dirty="0" smtClean="0"/>
              <a:t> </a:t>
            </a:r>
            <a:r>
              <a:rPr lang="nl-NL" kern="0" dirty="0" err="1" smtClean="0"/>
              <a:t>am</a:t>
            </a:r>
            <a:r>
              <a:rPr lang="nl-NL" kern="0" dirty="0" smtClean="0"/>
              <a:t> I </a:t>
            </a:r>
            <a:r>
              <a:rPr lang="nl-NL" kern="0" dirty="0" err="1" smtClean="0"/>
              <a:t>searching</a:t>
            </a:r>
            <a:r>
              <a:rPr lang="nl-NL" kern="0" dirty="0" smtClean="0"/>
              <a:t> </a:t>
            </a:r>
            <a:r>
              <a:rPr lang="nl-NL" kern="0" dirty="0" err="1" smtClean="0"/>
              <a:t>for</a:t>
            </a:r>
            <a:r>
              <a:rPr lang="nl-NL" kern="0" dirty="0" smtClean="0"/>
              <a:t>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nl-NL" kern="0" dirty="0" err="1" smtClean="0"/>
              <a:t>Where</a:t>
            </a:r>
            <a:r>
              <a:rPr lang="nl-NL" kern="0" dirty="0" smtClean="0"/>
              <a:t> </a:t>
            </a:r>
            <a:r>
              <a:rPr lang="nl-NL" kern="0" dirty="0" err="1" smtClean="0"/>
              <a:t>should</a:t>
            </a:r>
            <a:r>
              <a:rPr lang="nl-NL" kern="0" dirty="0" smtClean="0"/>
              <a:t> I search?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nl-NL" kern="0" dirty="0" err="1" smtClean="0"/>
              <a:t>What</a:t>
            </a:r>
            <a:r>
              <a:rPr lang="nl-NL" kern="0" dirty="0" smtClean="0"/>
              <a:t> have I found?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nl-NL" kern="0" dirty="0" smtClean="0"/>
              <a:t>How do I </a:t>
            </a:r>
            <a:r>
              <a:rPr lang="nl-NL" kern="0" dirty="0" err="1" smtClean="0"/>
              <a:t>intend</a:t>
            </a:r>
            <a:r>
              <a:rPr lang="nl-NL" kern="0" dirty="0" smtClean="0"/>
              <a:t> </a:t>
            </a:r>
            <a:r>
              <a:rPr lang="nl-NL" kern="0" dirty="0" err="1" smtClean="0"/>
              <a:t>to</a:t>
            </a:r>
            <a:r>
              <a:rPr lang="nl-NL" kern="0" dirty="0" smtClean="0"/>
              <a:t> </a:t>
            </a:r>
            <a:r>
              <a:rPr lang="nl-NL" kern="0" dirty="0" err="1" smtClean="0"/>
              <a:t>use</a:t>
            </a:r>
            <a:r>
              <a:rPr lang="nl-NL" kern="0" dirty="0" smtClean="0"/>
              <a:t> </a:t>
            </a:r>
            <a:r>
              <a:rPr lang="nl-NL" kern="0" dirty="0" err="1" smtClean="0"/>
              <a:t>it</a:t>
            </a:r>
            <a:r>
              <a:rPr lang="nl-NL" kern="0" dirty="0" smtClean="0"/>
              <a:t>?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102339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 smtClean="0"/>
              <a:t>Internet</a:t>
            </a:r>
            <a:endParaRPr lang="nl-NL" sz="36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2" t="14453"/>
          <a:stretch/>
        </p:blipFill>
        <p:spPr bwMode="auto">
          <a:xfrm>
            <a:off x="1699692" y="1988840"/>
            <a:ext cx="5455567" cy="4026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0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</p:txBody>
      </p:sp>
      <p:pic>
        <p:nvPicPr>
          <p:cNvPr id="6" name="il_fi" descr="wikipedia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5" y="2132856"/>
            <a:ext cx="3731895" cy="397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93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13CBD93-3318-4B48-B3BC-79E8361AB13D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Reliable</a:t>
            </a:r>
            <a:r>
              <a:rPr lang="nl-NL" dirty="0" smtClean="0"/>
              <a:t> information</a:t>
            </a:r>
            <a:endParaRPr lang="nl-NL" dirty="0"/>
          </a:p>
        </p:txBody>
      </p:sp>
      <p:pic>
        <p:nvPicPr>
          <p:cNvPr id="6" name="il_fi" descr="allesvaninternet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257" y="1556792"/>
            <a:ext cx="4888992" cy="33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hoek 6"/>
          <p:cNvSpPr/>
          <p:nvPr/>
        </p:nvSpPr>
        <p:spPr>
          <a:xfrm>
            <a:off x="827584" y="6025062"/>
            <a:ext cx="7648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l-NL" sz="1600" dirty="0">
                <a:solidFill>
                  <a:srgbClr val="000000"/>
                </a:solidFill>
                <a:hlinkClick r:id="rId4"/>
              </a:rPr>
              <a:t>http://www.fontysmediatheek.nl/wiki/home/Internet_searching:_</a:t>
            </a:r>
            <a:r>
              <a:rPr lang="nl-NL" sz="1600" dirty="0" smtClean="0">
                <a:solidFill>
                  <a:srgbClr val="000000"/>
                </a:solidFill>
                <a:hlinkClick r:id="rId4"/>
              </a:rPr>
              <a:t>reliability_of_information</a:t>
            </a:r>
            <a:endParaRPr lang="nl-NL" sz="1600" dirty="0" smtClean="0">
              <a:solidFill>
                <a:srgbClr val="000000"/>
              </a:solidFill>
            </a:endParaRPr>
          </a:p>
          <a:p>
            <a:pPr lvl="0"/>
            <a:endParaRPr lang="nl-NL" sz="1600" dirty="0">
              <a:solidFill>
                <a:srgbClr val="000000"/>
              </a:solidFill>
            </a:endParaRPr>
          </a:p>
        </p:txBody>
      </p:sp>
      <p:sp>
        <p:nvSpPr>
          <p:cNvPr id="2" name="Tekstvak 1"/>
          <p:cNvSpPr txBox="1"/>
          <p:nvPr/>
        </p:nvSpPr>
        <p:spPr>
          <a:xfrm>
            <a:off x="1259632" y="4941168"/>
            <a:ext cx="7216055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nl-NL" sz="2000" b="1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nl-NL" sz="2000" b="1" i="1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How do </a:t>
            </a:r>
            <a:r>
              <a:rPr lang="nl-NL" sz="2000" b="1" i="1" dirty="0" err="1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nl-NL" sz="2000" b="1" i="1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2000" b="1" i="1" dirty="0" err="1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mean</a:t>
            </a:r>
            <a:r>
              <a:rPr lang="nl-NL" sz="2000" b="1" i="1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, WRONG? It </a:t>
            </a:r>
            <a:r>
              <a:rPr lang="nl-NL" sz="2000" b="1" i="1" dirty="0" err="1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all</a:t>
            </a:r>
            <a:r>
              <a:rPr lang="nl-NL" sz="2000" b="1" i="1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2000" b="1" i="1" dirty="0" err="1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comes</a:t>
            </a:r>
            <a:r>
              <a:rPr lang="nl-NL" sz="2000" b="1" i="1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l-NL" sz="2000" b="1" i="1" dirty="0" err="1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nl-NL" sz="2000" b="1" i="1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 the web</a:t>
            </a:r>
            <a:r>
              <a:rPr lang="nl-NL" sz="2000" b="1" dirty="0" smtClean="0">
                <a:solidFill>
                  <a:srgbClr val="570076"/>
                </a:solidFill>
                <a:latin typeface="Arial" pitchFamily="34" charset="0"/>
                <a:cs typeface="Arial" pitchFamily="34" charset="0"/>
              </a:rPr>
              <a:t>”</a:t>
            </a:r>
            <a:endParaRPr lang="nl-NL" sz="2000" b="1" dirty="0">
              <a:solidFill>
                <a:srgbClr val="570076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Fontys Frutiger"/>
        <a:ea typeface="ＭＳ Ｐゴシック"/>
        <a:cs typeface=""/>
      </a:majorFont>
      <a:minorFont>
        <a:latin typeface="Fontys Frutiger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A54D51E9630E459D75023F9274395D" ma:contentTypeVersion="4" ma:contentTypeDescription="Create a new document." ma:contentTypeScope="" ma:versionID="2b83dcf9bd0e326bd9735df7975d1b7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6cb0e54a6fac9e976ff3ab8bfe8243a4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A29F0B-6393-494B-8974-2058F0152F50}"/>
</file>

<file path=customXml/itemProps2.xml><?xml version="1.0" encoding="utf-8"?>
<ds:datastoreItem xmlns:ds="http://schemas.openxmlformats.org/officeDocument/2006/customXml" ds:itemID="{48B67928-1DA1-461B-BB9B-5F6B93BBCE11}"/>
</file>

<file path=customXml/itemProps3.xml><?xml version="1.0" encoding="utf-8"?>
<ds:datastoreItem xmlns:ds="http://schemas.openxmlformats.org/officeDocument/2006/customXml" ds:itemID="{84AA1BD5-5A72-4B70-9D7D-0948F9171065}"/>
</file>

<file path=docProps/app.xml><?xml version="1.0" encoding="utf-8"?>
<Properties xmlns="http://schemas.openxmlformats.org/officeDocument/2006/extended-properties" xmlns:vt="http://schemas.openxmlformats.org/officeDocument/2006/docPropsVTypes">
  <Template>Presentatie_versie2 VO</Template>
  <TotalTime>3344</TotalTime>
  <Words>933</Words>
  <Application>Microsoft Office PowerPoint</Application>
  <PresentationFormat>Diavoorstelling (4:3)</PresentationFormat>
  <Paragraphs>241</Paragraphs>
  <Slides>36</Slides>
  <Notes>18</Notes>
  <HiddenSlides>5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37" baseType="lpstr">
      <vt:lpstr>Blank Presentation</vt:lpstr>
      <vt:lpstr>Workshop Information literacy ICT English Course  Searching and finding appropriate sources  Nathalie van den Eerenbeemt, Frank de Nijs  September 12th, 2013</vt:lpstr>
      <vt:lpstr>PowerPoint-presentatie</vt:lpstr>
      <vt:lpstr>Why?</vt:lpstr>
      <vt:lpstr>PowerPoint-presentatie</vt:lpstr>
      <vt:lpstr>What do we do?  </vt:lpstr>
      <vt:lpstr>4 steps</vt:lpstr>
      <vt:lpstr>Internet</vt:lpstr>
      <vt:lpstr>PowerPoint-presentatie</vt:lpstr>
      <vt:lpstr>Reliable information</vt:lpstr>
      <vt:lpstr>Wikipedia</vt:lpstr>
      <vt:lpstr>Wikipedia and study</vt:lpstr>
      <vt:lpstr>PowerPoint-presentatie</vt:lpstr>
      <vt:lpstr>PowerPoint-presentatie</vt:lpstr>
      <vt:lpstr>Search engines compared</vt:lpstr>
      <vt:lpstr>Page ranking</vt:lpstr>
      <vt:lpstr>PowerPoint-presentatie</vt:lpstr>
      <vt:lpstr>What am I searching for? Translation of your research question to a  literature or information question</vt:lpstr>
      <vt:lpstr>Example research / main question</vt:lpstr>
      <vt:lpstr>Example sub questions</vt:lpstr>
      <vt:lpstr>Search terms</vt:lpstr>
      <vt:lpstr>Google (Scholar) results</vt:lpstr>
      <vt:lpstr>Information Resources Fontys </vt:lpstr>
      <vt:lpstr>Login at home</vt:lpstr>
      <vt:lpstr>Biep.nu Searches Fontys resources at the same time (including the library collection) </vt:lpstr>
      <vt:lpstr> Biep.nu</vt:lpstr>
      <vt:lpstr>PowerPoint-presentatie</vt:lpstr>
      <vt:lpstr>PowerPoint-presentatie</vt:lpstr>
      <vt:lpstr>Business Source premier</vt:lpstr>
      <vt:lpstr>PowerPoint-presentatie</vt:lpstr>
      <vt:lpstr>“Important gateway to research results of universities in the Netherlands” (bachelor) </vt:lpstr>
      <vt:lpstr>PowerPoint-presentatie</vt:lpstr>
      <vt:lpstr>PowerPoint-presentatie</vt:lpstr>
      <vt:lpstr>Reference listing in APA style within Biep.nu</vt:lpstr>
      <vt:lpstr>Link … Copyright &amp; References  </vt:lpstr>
      <vt:lpstr>Registration &amp; Sending results</vt:lpstr>
      <vt:lpstr>At work …</vt:lpstr>
    </vt:vector>
  </TitlesOfParts>
  <Company>Fontys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Fontys Hogeschool Werktuigbouwkunde</dc:title>
  <dc:creator>hnk</dc:creator>
  <cp:lastModifiedBy>Nijs,Frank F.J.H.G. de</cp:lastModifiedBy>
  <cp:revision>325</cp:revision>
  <cp:lastPrinted>2009-09-30T14:00:47Z</cp:lastPrinted>
  <dcterms:created xsi:type="dcterms:W3CDTF">2004-10-12T17:10:59Z</dcterms:created>
  <dcterms:modified xsi:type="dcterms:W3CDTF">2013-09-11T10:05:28Z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0x010100DCA54D51E9630E459D75023F9274395D</vt:lpwstr>
  </property>
</Properties>
</file>